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325" r:id="rId2"/>
    <p:sldId id="259" r:id="rId3"/>
    <p:sldId id="262" r:id="rId4"/>
    <p:sldId id="257" r:id="rId5"/>
    <p:sldId id="258" r:id="rId6"/>
    <p:sldId id="263" r:id="rId7"/>
    <p:sldId id="264" r:id="rId8"/>
    <p:sldId id="265" r:id="rId9"/>
    <p:sldId id="326" r:id="rId10"/>
    <p:sldId id="308" r:id="rId11"/>
    <p:sldId id="266" r:id="rId12"/>
    <p:sldId id="267" r:id="rId13"/>
    <p:sldId id="268" r:id="rId14"/>
    <p:sldId id="269" r:id="rId15"/>
    <p:sldId id="270" r:id="rId16"/>
    <p:sldId id="312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316" r:id="rId27"/>
    <p:sldId id="280" r:id="rId28"/>
    <p:sldId id="281" r:id="rId29"/>
    <p:sldId id="307" r:id="rId30"/>
    <p:sldId id="283" r:id="rId31"/>
    <p:sldId id="317" r:id="rId32"/>
    <p:sldId id="306" r:id="rId33"/>
    <p:sldId id="319" r:id="rId34"/>
    <p:sldId id="295" r:id="rId35"/>
    <p:sldId id="327" r:id="rId36"/>
    <p:sldId id="320" r:id="rId37"/>
    <p:sldId id="282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7" r:id="rId50"/>
    <p:sldId id="299" r:id="rId51"/>
    <p:sldId id="300" r:id="rId52"/>
    <p:sldId id="301" r:id="rId53"/>
    <p:sldId id="324" r:id="rId54"/>
    <p:sldId id="302" r:id="rId55"/>
    <p:sldId id="303" r:id="rId56"/>
    <p:sldId id="304" r:id="rId5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00FF00"/>
    <a:srgbClr val="FF00FF"/>
    <a:srgbClr val="FFFF00"/>
    <a:srgbClr val="FFFF99"/>
    <a:srgbClr val="FF66FF"/>
    <a:srgbClr val="FF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670" autoAdjust="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2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36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036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BE4D3A-F21B-4E50-8DBA-9DBF68CE80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9F2C9-BC97-4B77-BB20-1198B47B4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ED4ED-A950-493D-9275-42AAA4347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FD1E5-1F0E-4DE6-8FD9-99ED9E68A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373F0-3567-416C-9EAA-D851AA025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ED3EA-72E7-475D-B852-087683041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C86B5-1E8F-4779-88B9-1C3A79422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0AEED-F517-4ED1-826F-4A5FBB918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DAF16-96A6-4EE8-825B-DD4837305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0EF4E-CF8D-4CD3-8841-2532FF0A1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780CD-60F2-4D36-A079-F21FE6242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34ADA519-4327-47DB-A22B-21B8C7F9C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933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933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933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3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9933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34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934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4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5" r:id="rId2"/>
    <p:sldLayoutId id="2147483684" r:id="rId3"/>
    <p:sldLayoutId id="2147483683" r:id="rId4"/>
    <p:sldLayoutId id="2147483682" r:id="rId5"/>
    <p:sldLayoutId id="2147483681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492375"/>
            <a:ext cx="8064500" cy="39608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sr-Cyrl-CS" sz="2000" b="1" smtClean="0">
              <a:solidFill>
                <a:srgbClr val="99CC00"/>
              </a:solidFill>
              <a:effectLst/>
            </a:endParaRPr>
          </a:p>
          <a:p>
            <a:pPr eaLnBrk="1" hangingPunct="1"/>
            <a:r>
              <a:rPr lang="sr-Cyrl-CS" sz="2000" b="1" smtClean="0">
                <a:effectLst/>
                <a:latin typeface="Arial" charset="0"/>
              </a:rPr>
              <a:t>Трећа недеља: </a:t>
            </a:r>
          </a:p>
          <a:p>
            <a:pPr eaLnBrk="1" hangingPunct="1"/>
            <a:r>
              <a:rPr lang="sr-Cyrl-CS" sz="4400" b="1" smtClean="0">
                <a:solidFill>
                  <a:srgbClr val="FFFF00"/>
                </a:solidFill>
                <a:effectLst/>
                <a:latin typeface="Arial" charset="0"/>
              </a:rPr>
              <a:t>ВИТАМИНИ И КОЕНЗИМИ</a:t>
            </a:r>
            <a:endParaRPr lang="en-US" sz="4400" b="1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3075" name="Picture 3" descr="samo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526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763713" y="404813"/>
            <a:ext cx="72009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sr-Cyrl-CS" sz="2800" b="1" dirty="0">
                <a:latin typeface="Arial" charset="0"/>
              </a:rPr>
              <a:t>ФАКУЛТЕТ МЕДИЦИНСКИХ НАУКА КРАГУЈЕВАЦ</a:t>
            </a:r>
          </a:p>
          <a:p>
            <a:pPr eaLnBrk="1" hangingPunct="1"/>
            <a:r>
              <a:rPr lang="sr-Cyrl-CS" sz="2000" b="1" dirty="0">
                <a:latin typeface="Arial" charset="0"/>
              </a:rPr>
              <a:t>ИАСМ, Б3, трећа недеља</a:t>
            </a:r>
          </a:p>
          <a:p>
            <a:pPr eaLnBrk="1" hangingPunct="1"/>
            <a:r>
              <a:rPr lang="sr-Cyrl-CS" sz="2000" b="1" dirty="0">
                <a:latin typeface="Arial" charset="0"/>
              </a:rPr>
              <a:t>Катедра </a:t>
            </a:r>
            <a:r>
              <a:rPr lang="sr-Cyrl-CS" sz="2000" b="1" dirty="0" smtClean="0">
                <a:latin typeface="Arial" charset="0"/>
              </a:rPr>
              <a:t>медицинске</a:t>
            </a:r>
            <a:r>
              <a:rPr lang="sr-Cyrl-CS" sz="2000" b="1" dirty="0" smtClean="0">
                <a:latin typeface="Arial" charset="0"/>
              </a:rPr>
              <a:t> биохемије</a:t>
            </a:r>
            <a:endParaRPr lang="sr-Cyrl-CS" sz="2000" b="1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47"/>
    </mc:Choice>
    <mc:Fallback xmlns="">
      <p:transition spd="slow" advTm="2504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800600"/>
            <a:ext cx="9144000" cy="2057400"/>
          </a:xfrm>
        </p:spPr>
        <p:txBody>
          <a:bodyPr/>
          <a:lstStyle/>
          <a:p>
            <a:pPr eaLnBrk="1" hangingPunct="1"/>
            <a:r>
              <a:rPr lang="sr-Cyrl-CS" sz="2800" smtClean="0">
                <a:effectLst/>
                <a:latin typeface="Arial" charset="0"/>
              </a:rPr>
              <a:t>Ови коензими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преносе атоме водоника</a:t>
            </a:r>
            <a:r>
              <a:rPr lang="sr-Cyrl-CS" sz="2800" smtClean="0">
                <a:effectLst/>
                <a:latin typeface="Arial" charset="0"/>
              </a:rPr>
              <a:t>,</a:t>
            </a:r>
            <a:r>
              <a:rPr lang="sr-Latn-CS" sz="2800" smtClean="0">
                <a:effectLst/>
                <a:latin typeface="Arial" charset="0"/>
              </a:rPr>
              <a:t> делују као </a:t>
            </a:r>
            <a:r>
              <a:rPr lang="sr-Latn-CS" sz="2800" b="1" smtClean="0">
                <a:solidFill>
                  <a:srgbClr val="FFFF00"/>
                </a:solidFill>
                <a:effectLst/>
                <a:latin typeface="Arial" charset="0"/>
              </a:rPr>
              <a:t>КОСУПСТРАТИ</a:t>
            </a:r>
            <a:r>
              <a:rPr lang="sr-Latn-CS" sz="2800" smtClean="0">
                <a:effectLst/>
                <a:latin typeface="Arial" charset="0"/>
              </a:rPr>
              <a:t>,</a:t>
            </a:r>
            <a:r>
              <a:rPr lang="sr-Cyrl-CS" sz="2800" smtClean="0">
                <a:effectLst/>
                <a:latin typeface="Arial" charset="0"/>
              </a:rPr>
              <a:t> помажу активност ензима оксидоредуктаза тј. дехидрогеназа тако што омогућавају </a:t>
            </a:r>
            <a:r>
              <a:rPr lang="sr-Latn-CS" sz="2800" smtClean="0">
                <a:effectLst/>
                <a:latin typeface="Arial" charset="0"/>
              </a:rPr>
              <a:t>ред-окс процесе на</a:t>
            </a:r>
            <a:r>
              <a:rPr lang="sr-Cyrl-CS" sz="2800" smtClean="0">
                <a:effectLst/>
                <a:latin typeface="Arial" charset="0"/>
              </a:rPr>
              <a:t> супстрат</a:t>
            </a:r>
            <a:r>
              <a:rPr lang="sr-Latn-CS" sz="2800" smtClean="0">
                <a:effectLst/>
                <a:latin typeface="Arial" charset="0"/>
              </a:rPr>
              <a:t>у</a:t>
            </a:r>
            <a:endParaRPr lang="en-US" sz="2800" smtClean="0">
              <a:effectLst/>
              <a:latin typeface="Arial" charset="0"/>
            </a:endParaRPr>
          </a:p>
        </p:txBody>
      </p:sp>
      <p:pic>
        <p:nvPicPr>
          <p:cNvPr id="14340" name="Picture 4" descr="redo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33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redoxdia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0"/>
            <a:ext cx="50482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redoxNA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2514600"/>
            <a:ext cx="50292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93"/>
    </mc:Choice>
    <mc:Fallback xmlns="">
      <p:transition spd="slow" advTm="7009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Да би даље функционисали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редуковани облици коензима (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NAD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 + 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="1" baseline="30000" smtClean="0">
                <a:solidFill>
                  <a:srgbClr val="FFFF00"/>
                </a:solidFill>
                <a:effectLst/>
                <a:latin typeface="Arial" charset="0"/>
              </a:rPr>
              <a:t>+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i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NAD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PH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 + 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="1" baseline="30000" smtClean="0">
                <a:solidFill>
                  <a:srgbClr val="FFFF00"/>
                </a:solidFill>
                <a:effectLst/>
                <a:latin typeface="Arial" charset="0"/>
              </a:rPr>
              <a:t>+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Cyrl-CS" smtClean="0">
                <a:effectLst/>
                <a:latin typeface="Arial" charset="0"/>
              </a:rPr>
              <a:t> морају да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се ре-оксидишу</a:t>
            </a:r>
            <a:r>
              <a:rPr lang="sr-Cyrl-CS" smtClean="0">
                <a:effectLst/>
                <a:latin typeface="Arial" charset="0"/>
              </a:rPr>
              <a:t> тј. морају даље предати атоме водоника:</a:t>
            </a:r>
            <a:endParaRPr lang="en-U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редуковани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NAD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+ 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aseline="30000" smtClean="0">
                <a:solidFill>
                  <a:srgbClr val="FFFF00"/>
                </a:solidFill>
                <a:effectLst/>
                <a:latin typeface="Arial" charset="0"/>
              </a:rPr>
              <a:t>+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водонике предаје </a:t>
            </a: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респираторном ланцу митохондрија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редуковани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NAD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PH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+ 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aseline="30000" smtClean="0">
                <a:solidFill>
                  <a:srgbClr val="FFFF00"/>
                </a:solidFill>
                <a:effectLst/>
                <a:latin typeface="Arial" charset="0"/>
              </a:rPr>
              <a:t>+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водонике предаје </a:t>
            </a: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 биосинтетским процесима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146550"/>
            <a:ext cx="731520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982"/>
    </mc:Choice>
    <mc:Fallback xmlns="">
      <p:transition spd="slow" advTm="6698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РИБОФЛАВИН – витамин Б2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16002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Рибофлавин је компонента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FMN </a:t>
            </a:r>
            <a:r>
              <a:rPr lang="sr-Latn-CS" smtClean="0">
                <a:effectLst/>
                <a:latin typeface="Arial" charset="0"/>
              </a:rPr>
              <a:t>- </a:t>
            </a:r>
            <a:r>
              <a:rPr lang="sr-Cyrl-CS" smtClean="0">
                <a:effectLst/>
                <a:latin typeface="Arial" charset="0"/>
              </a:rPr>
              <a:t>флавин мононуклеотида</a:t>
            </a:r>
            <a:r>
              <a:rPr lang="en-US" smtClean="0">
                <a:effectLst/>
                <a:latin typeface="Arial" charset="0"/>
              </a:rPr>
              <a:t> </a:t>
            </a:r>
            <a:r>
              <a:rPr lang="sr-Latn-CS" smtClean="0">
                <a:effectLst/>
                <a:latin typeface="Arial" charset="0"/>
              </a:rPr>
              <a:t>и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FAD </a:t>
            </a:r>
            <a:r>
              <a:rPr lang="sr-Latn-CS" smtClean="0">
                <a:effectLst/>
                <a:latin typeface="Arial" charset="0"/>
              </a:rPr>
              <a:t>– флавин-аденин-динуклеотида</a:t>
            </a:r>
            <a:r>
              <a:rPr lang="sr-Latn-CS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90800"/>
            <a:ext cx="2971800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4319588"/>
            <a:ext cx="510540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2133600"/>
            <a:ext cx="38100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574"/>
    </mc:Choice>
    <mc:Fallback xmlns="">
      <p:transition spd="slow" advTm="43574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144000" cy="3124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Флавин-мононуклеотид (</a:t>
            </a:r>
            <a:r>
              <a:rPr lang="sr-Latn-CS" sz="2400" b="1" u="sng" smtClean="0">
                <a:solidFill>
                  <a:srgbClr val="FFFF00"/>
                </a:solidFill>
                <a:effectLst/>
                <a:latin typeface="Arial" charset="0"/>
              </a:rPr>
              <a:t>FMN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Cyrl-CS" sz="2400" smtClean="0">
                <a:effectLst/>
                <a:latin typeface="Arial" charset="0"/>
              </a:rPr>
              <a:t> се ствара помоћу AT</a:t>
            </a:r>
            <a:r>
              <a:rPr lang="en-US" sz="2400" smtClean="0">
                <a:effectLst/>
                <a:latin typeface="Arial" charset="0"/>
              </a:rPr>
              <a:t>P</a:t>
            </a:r>
            <a:r>
              <a:rPr lang="sr-Cyrl-CS" sz="2400" smtClean="0">
                <a:effectLst/>
                <a:latin typeface="Arial" charset="0"/>
              </a:rPr>
              <a:t> зависне фосфорилације рибофлавина односно састоји се од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рибофлавина и једне фосфатне групе</a:t>
            </a:r>
            <a:r>
              <a:rPr lang="en-US" sz="24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Флавин-аденин динуклеотид (</a:t>
            </a:r>
            <a:r>
              <a:rPr lang="sr-Latn-CS" sz="2400" b="1" u="sng" smtClean="0">
                <a:solidFill>
                  <a:srgbClr val="FFFF00"/>
                </a:solidFill>
                <a:effectLst/>
                <a:latin typeface="Arial" charset="0"/>
              </a:rPr>
              <a:t>FAD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Cyrl-CS" sz="2400" smtClean="0">
                <a:effectLst/>
                <a:latin typeface="Arial" charset="0"/>
              </a:rPr>
              <a:t> ствара се преносом AM</a:t>
            </a:r>
            <a:r>
              <a:rPr lang="en-US" sz="2400" smtClean="0">
                <a:effectLst/>
                <a:latin typeface="Arial" charset="0"/>
              </a:rPr>
              <a:t>P</a:t>
            </a:r>
            <a:r>
              <a:rPr lang="sr-Cyrl-CS" sz="2400" smtClean="0">
                <a:effectLst/>
                <a:latin typeface="Arial" charset="0"/>
              </a:rPr>
              <a:t> са другог молекула AT</a:t>
            </a:r>
            <a:r>
              <a:rPr lang="en-US" sz="2400" smtClean="0">
                <a:effectLst/>
                <a:latin typeface="Arial" charset="0"/>
              </a:rPr>
              <a:t>P</a:t>
            </a:r>
            <a:r>
              <a:rPr lang="sr-Cyrl-CS" sz="2400" smtClean="0">
                <a:effectLst/>
                <a:latin typeface="Arial" charset="0"/>
              </a:rPr>
              <a:t> на FMN</a:t>
            </a:r>
            <a:endParaRPr lang="en-US" sz="24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400" smtClean="0">
                <a:effectLst/>
                <a:latin typeface="Arial" charset="0"/>
              </a:rPr>
              <a:t>FAD </a:t>
            </a:r>
            <a:r>
              <a:rPr lang="sr-Cyrl-CS" sz="2400" smtClean="0">
                <a:effectLst/>
                <a:latin typeface="Arial" charset="0"/>
              </a:rPr>
              <a:t>је сложеније грађе од </a:t>
            </a:r>
            <a:r>
              <a:rPr lang="sr-Latn-CS" sz="2400" smtClean="0">
                <a:effectLst/>
                <a:latin typeface="Arial" charset="0"/>
              </a:rPr>
              <a:t>FMN</a:t>
            </a:r>
            <a:r>
              <a:rPr lang="sr-Cyrl-CS" sz="2400" smtClean="0">
                <a:effectLst/>
                <a:latin typeface="Arial" charset="0"/>
              </a:rPr>
              <a:t>: састоји се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од рибофлавина, рибозе, аденина и </a:t>
            </a:r>
            <a:r>
              <a:rPr lang="sr-Latn-CS" sz="2400" smtClean="0">
                <a:solidFill>
                  <a:srgbClr val="FFFF00"/>
                </a:solidFill>
                <a:effectLst/>
                <a:latin typeface="Arial" charset="0"/>
              </a:rPr>
              <a:t>две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 фосфатне групе</a:t>
            </a:r>
            <a:r>
              <a:rPr lang="en-US" sz="28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18435" name="Picture 4" descr="FMN + F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95600"/>
            <a:ext cx="5638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fmn f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5026025"/>
            <a:ext cx="35052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62"/>
    </mc:Choice>
    <mc:Fallback xmlns="">
      <p:transition spd="slow" advTm="7006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"/>
            <a:ext cx="8458200" cy="3429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FMN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и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 FAD</a:t>
            </a:r>
            <a:r>
              <a:rPr lang="sr-Latn-C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effectLst/>
                <a:latin typeface="Arial" charset="0"/>
              </a:rPr>
              <a:t>своју коензимску функцију остварују тако што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ПРИХВАТАЈУ АТОМЕ ВОДОНИКА</a:t>
            </a:r>
            <a:r>
              <a:rPr lang="sr-Cyrl-CS" sz="2800" smtClean="0">
                <a:effectLst/>
                <a:latin typeface="Arial" charset="0"/>
              </a:rPr>
              <a:t>, привремено их везују за себе и тако се редукују</a:t>
            </a:r>
            <a:r>
              <a:rPr lang="en-U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effectLst/>
                <a:latin typeface="Arial" charset="0"/>
              </a:rPr>
              <a:t>– њихов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редуковани облик</a:t>
            </a:r>
            <a:r>
              <a:rPr lang="sr-Cyrl-CS" sz="2800" smtClean="0">
                <a:effectLst/>
                <a:latin typeface="Arial" charset="0"/>
              </a:rPr>
              <a:t> обележава се као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FAD</a:t>
            </a:r>
            <a:r>
              <a:rPr lang="en-US" sz="2800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en-US" sz="2800" b="1" baseline="-25000" smtClean="0">
                <a:solidFill>
                  <a:srgbClr val="FFFF00"/>
                </a:solidFill>
                <a:effectLst/>
                <a:latin typeface="Arial" charset="0"/>
              </a:rPr>
              <a:t>2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i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FMN</a:t>
            </a:r>
            <a:r>
              <a:rPr lang="en-US" sz="2800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en-US" sz="2800" b="1" baseline="-25000" smtClean="0">
                <a:solidFill>
                  <a:srgbClr val="FFFF00"/>
                </a:solidFill>
                <a:effectLst/>
                <a:latin typeface="Arial" charset="0"/>
              </a:rPr>
              <a:t>2</a:t>
            </a:r>
            <a:endParaRPr lang="sr-Latn-CS" sz="2800" b="1" baseline="-25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sz="2800" b="1" baseline="-25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effectLst/>
                <a:latin typeface="Arial" charset="0"/>
              </a:rPr>
              <a:t>FMN i FAD </a:t>
            </a:r>
            <a:r>
              <a:rPr lang="sr-Cyrl-CS" sz="2800" smtClean="0">
                <a:effectLst/>
                <a:latin typeface="Arial" charset="0"/>
              </a:rPr>
              <a:t>служе као </a:t>
            </a:r>
            <a:r>
              <a:rPr lang="sr-Cyrl-CS" sz="2800" b="1" u="sng" smtClean="0">
                <a:solidFill>
                  <a:srgbClr val="FFFF00"/>
                </a:solidFill>
                <a:effectLst/>
                <a:latin typeface="Arial" charset="0"/>
              </a:rPr>
              <a:t>ПРОСТЕТИЧНЕ ГРУПЕ</a:t>
            </a:r>
            <a:r>
              <a:rPr lang="sr-Cyrl-CS" sz="2800" smtClean="0">
                <a:effectLst/>
                <a:latin typeface="Arial" charset="0"/>
              </a:rPr>
              <a:t> ензима оксидоредуктаза који су познати као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флавоензими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или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флавопротеини</a:t>
            </a:r>
            <a:r>
              <a:rPr lang="en-US" sz="28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962400"/>
            <a:ext cx="693420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468"/>
    </mc:Choice>
    <mc:Fallback xmlns="">
      <p:transition spd="slow" advTm="7146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182688"/>
          </a:xfrm>
        </p:spPr>
        <p:txBody>
          <a:bodyPr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КОЕНЗИМ Q (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оQ) или УБИХИНОН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686800" cy="3657600"/>
          </a:xfrm>
        </p:spPr>
        <p:txBody>
          <a:bodyPr/>
          <a:lstStyle/>
          <a:p>
            <a:pPr eaLnBrk="1" hangingPunct="1"/>
            <a:r>
              <a:rPr lang="sr-Cyrl-CS" sz="2800" smtClean="0">
                <a:effectLst/>
                <a:latin typeface="Arial" charset="0"/>
              </a:rPr>
              <a:t>Коензим Q је невитамински коензим,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дериват је амино киселине </a:t>
            </a:r>
            <a:r>
              <a:rPr lang="sr-Cyrl-CS" sz="2800" b="1" u="sng" smtClean="0">
                <a:solidFill>
                  <a:srgbClr val="FFFF00"/>
                </a:solidFill>
                <a:effectLst/>
                <a:latin typeface="Arial" charset="0"/>
              </a:rPr>
              <a:t>ТИРОЗИН</a:t>
            </a:r>
            <a:r>
              <a:rPr lang="sr-Cyrl-CS" sz="2800" smtClean="0">
                <a:effectLst/>
                <a:latin typeface="Arial" charset="0"/>
              </a:rPr>
              <a:t> са </a:t>
            </a:r>
            <a:r>
              <a:rPr lang="sr-Cyrl-CS" sz="2800" b="1" smtClean="0">
                <a:effectLst/>
                <a:latin typeface="Arial" charset="0"/>
              </a:rPr>
              <a:t>изопреноидном структуром</a:t>
            </a:r>
            <a:r>
              <a:rPr lang="sr-Cyrl-CS" sz="2800" smtClean="0">
                <a:effectLst/>
                <a:latin typeface="Arial" charset="0"/>
              </a:rPr>
              <a:t> која се понавља одређени број пута</a:t>
            </a:r>
            <a:endParaRPr lang="en-US" sz="2800" smtClean="0">
              <a:effectLst/>
              <a:latin typeface="Arial" charset="0"/>
            </a:endParaRPr>
          </a:p>
          <a:p>
            <a:pPr eaLnBrk="1" hangingPunct="1"/>
            <a:r>
              <a:rPr lang="sr-Cyrl-CS" sz="2800" smtClean="0">
                <a:effectLst/>
                <a:latin typeface="Arial" charset="0"/>
              </a:rPr>
              <a:t>Своју улогу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остварује у </a:t>
            </a:r>
            <a:r>
              <a:rPr lang="sr-Cyrl-CS" sz="2800" i="1" u="sng" smtClean="0">
                <a:solidFill>
                  <a:srgbClr val="FFFF00"/>
                </a:solidFill>
                <a:effectLst/>
                <a:latin typeface="Arial" charset="0"/>
              </a:rPr>
              <a:t>митохондријалном респираторном ланцу</a:t>
            </a:r>
            <a:r>
              <a:rPr lang="sr-Cyrl-CS" sz="2800" smtClean="0">
                <a:effectLst/>
                <a:latin typeface="Arial" charset="0"/>
              </a:rPr>
              <a:t> </a:t>
            </a:r>
            <a:r>
              <a:rPr lang="sr-Latn-C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effectLst/>
                <a:latin typeface="Arial" charset="0"/>
              </a:rPr>
              <a:t>тако што прихвата редукционе екиваленте (</a:t>
            </a:r>
            <a:r>
              <a:rPr lang="sr-Latn-CS" sz="2800" smtClean="0">
                <a:effectLst/>
                <a:latin typeface="Arial" charset="0"/>
              </a:rPr>
              <a:t>прот</a:t>
            </a:r>
            <a:r>
              <a:rPr lang="sr-Cyrl-CS" sz="2800" smtClean="0">
                <a:effectLst/>
                <a:latin typeface="Arial" charset="0"/>
              </a:rPr>
              <a:t>оне) од флавин-дехидрогеназа и предаје их систему цитохрома</a:t>
            </a:r>
            <a:r>
              <a:rPr lang="en-US" sz="2800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87875"/>
            <a:ext cx="84582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946"/>
    </mc:Choice>
    <mc:Fallback xmlns="">
      <p:transition spd="slow" advTm="116946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24580" name="Picture 4" descr="596electrans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644"/>
    </mc:Choice>
    <mc:Fallback xmlns="">
      <p:transition spd="slow" advTm="61644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7813"/>
            <a:ext cx="9144000" cy="788987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ЛИПОНСКА КИСЕЛИНА или ЛИПОАТ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59436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100" dirty="0" smtClean="0">
                <a:effectLst/>
                <a:latin typeface="Arial" charset="0"/>
              </a:rPr>
              <a:t>У липонској киселини интрамолекуларна</a:t>
            </a:r>
            <a:r>
              <a:rPr lang="sr-Cyrl-CS" sz="2100" b="1" dirty="0" smtClean="0">
                <a:effectLst/>
                <a:latin typeface="Arial" charset="0"/>
              </a:rPr>
              <a:t> </a:t>
            </a:r>
            <a:r>
              <a:rPr lang="sr-Cyrl-CS" sz="2100" b="1" dirty="0" smtClean="0">
                <a:solidFill>
                  <a:srgbClr val="FFFF00"/>
                </a:solidFill>
                <a:effectLst/>
                <a:latin typeface="Arial" charset="0"/>
              </a:rPr>
              <a:t>ДИСУЛФИДНА ВЕЗА</a:t>
            </a:r>
            <a:r>
              <a:rPr lang="sr-Cyrl-CS" sz="2100" dirty="0" smtClean="0">
                <a:solidFill>
                  <a:srgbClr val="FFFF00"/>
                </a:solidFill>
                <a:effectLst/>
                <a:latin typeface="Arial" charset="0"/>
              </a:rPr>
              <a:t> (</a:t>
            </a:r>
            <a:r>
              <a:rPr lang="en-US" sz="2100" dirty="0" smtClean="0">
                <a:solidFill>
                  <a:srgbClr val="FFFF00"/>
                </a:solidFill>
                <a:effectLst/>
                <a:latin typeface="Arial" charset="0"/>
              </a:rPr>
              <a:t>S</a:t>
            </a:r>
            <a:r>
              <a:rPr lang="sr-Cyrl-CS" sz="2100" dirty="0" smtClean="0">
                <a:solidFill>
                  <a:srgbClr val="FFFF00"/>
                </a:solidFill>
                <a:effectLst/>
                <a:latin typeface="Arial" charset="0"/>
              </a:rPr>
              <a:t>-</a:t>
            </a:r>
            <a:r>
              <a:rPr lang="en-US" sz="2100" dirty="0" smtClean="0">
                <a:solidFill>
                  <a:srgbClr val="FFFF00"/>
                </a:solidFill>
                <a:effectLst/>
                <a:latin typeface="Arial" charset="0"/>
              </a:rPr>
              <a:t>S</a:t>
            </a:r>
            <a:r>
              <a:rPr lang="sr-Cyrl-CS" sz="2100" dirty="0" smtClean="0">
                <a:solidFill>
                  <a:srgbClr val="FFFF00"/>
                </a:solidFill>
                <a:effectLst/>
                <a:latin typeface="Arial" charset="0"/>
              </a:rPr>
              <a:t>) делује као редокс-активна структура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900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100" dirty="0" smtClean="0">
                <a:effectLst/>
                <a:latin typeface="Arial" charset="0"/>
              </a:rPr>
              <a:t>Као </a:t>
            </a:r>
            <a:r>
              <a:rPr lang="sr-Cyrl-CS" sz="2100" b="1" u="sng" dirty="0" smtClean="0">
                <a:solidFill>
                  <a:srgbClr val="FFFF00"/>
                </a:solidFill>
                <a:effectLst/>
                <a:latin typeface="Arial" charset="0"/>
              </a:rPr>
              <a:t>ПРОСТЕТИЧНА ГРУПА</a:t>
            </a:r>
            <a:r>
              <a:rPr lang="sr-Cyrl-CS" sz="2100" dirty="0" smtClean="0">
                <a:effectLst/>
                <a:latin typeface="Arial" charset="0"/>
              </a:rPr>
              <a:t> липонска киселина је обично везана за лизинску резидуу (остатак амино киселине лизин) у молекулу ензима, и тада се назива </a:t>
            </a:r>
            <a:r>
              <a:rPr lang="sr-Cyrl-CS" sz="2100" dirty="0" smtClean="0">
                <a:solidFill>
                  <a:srgbClr val="FFFF00"/>
                </a:solidFill>
                <a:effectLst/>
                <a:latin typeface="Arial" charset="0"/>
              </a:rPr>
              <a:t>липоамид</a:t>
            </a:r>
            <a:r>
              <a:rPr lang="sr-Cyrl-CS" sz="2100" dirty="0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900" dirty="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100" dirty="0" smtClean="0">
                <a:solidFill>
                  <a:srgbClr val="FFFF00"/>
                </a:solidFill>
                <a:effectLst/>
                <a:latin typeface="Arial" charset="0"/>
              </a:rPr>
              <a:t>Липоамид</a:t>
            </a:r>
            <a:r>
              <a:rPr lang="sr-Cyrl-CS" sz="2100" dirty="0" smtClean="0">
                <a:effectLst/>
                <a:latin typeface="Arial" charset="0"/>
              </a:rPr>
              <a:t> је углавном укључен у оксидативну декарбоксилацију 2-оксо киселина (пирувата)</a:t>
            </a:r>
            <a:r>
              <a:rPr lang="en-US" sz="2100" dirty="0" smtClean="0">
                <a:effectLst/>
                <a:latin typeface="Arial" charset="0"/>
              </a:rPr>
              <a:t> </a:t>
            </a:r>
            <a:r>
              <a:rPr lang="sr-Cyrl-CS" sz="2100" dirty="0" smtClean="0">
                <a:effectLst/>
                <a:latin typeface="Arial" charset="0"/>
              </a:rPr>
              <a:t>и том приликом </a:t>
            </a:r>
            <a:r>
              <a:rPr lang="sr-Cyrl-CS" sz="2100" dirty="0" smtClean="0">
                <a:solidFill>
                  <a:srgbClr val="FFFF00"/>
                </a:solidFill>
                <a:effectLst/>
                <a:latin typeface="Arial" charset="0"/>
              </a:rPr>
              <a:t>се редукује у дихидролипонску киселину</a:t>
            </a:r>
            <a:endParaRPr lang="en-US" sz="2100" dirty="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5068888"/>
            <a:ext cx="2286000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346700"/>
            <a:ext cx="5562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liponska ki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152400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504"/>
    </mc:Choice>
    <mc:Fallback xmlns="">
      <p:transition spd="slow" advTm="102504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304800"/>
            <a:ext cx="8305800" cy="914400"/>
          </a:xfrm>
        </p:spPr>
        <p:txBody>
          <a:bodyPr/>
          <a:lstStyle/>
          <a:p>
            <a:pPr eaLnBrk="1" hangingPunct="1"/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1. Коензими оксидоредуктаза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eaLnBrk="1" hangingPunct="1"/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Коензими преносиоци атома водоника су:</a:t>
            </a:r>
            <a:endParaRPr lang="en-US" sz="2400" b="1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NAD i NAD</a:t>
            </a:r>
            <a:r>
              <a:rPr lang="en-US" sz="2400" smtClean="0">
                <a:effectLst/>
                <a:latin typeface="Arial" charset="0"/>
              </a:rPr>
              <a:t>P</a:t>
            </a:r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FMN i FAD</a:t>
            </a: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Коензим Q (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оQ) или убихинон</a:t>
            </a: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Липонска киселина или липоат</a:t>
            </a:r>
            <a:endParaRPr lang="sr-Latn-CS" sz="2400" smtClean="0">
              <a:effectLst/>
              <a:latin typeface="Arial" charset="0"/>
            </a:endParaRPr>
          </a:p>
          <a:p>
            <a:pPr lvl="1" eaLnBrk="1" hangingPunct="1">
              <a:buFont typeface="Wingdings" pitchFamily="2" charset="2"/>
              <a:buNone/>
            </a:pPr>
            <a:endParaRPr lang="en-US" sz="2400" smtClean="0">
              <a:effectLst/>
              <a:latin typeface="Arial" charset="0"/>
            </a:endParaRPr>
          </a:p>
          <a:p>
            <a:pPr eaLnBrk="1" hangingPunct="1"/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K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оензими преносиоци електрона су:</a:t>
            </a:r>
            <a:r>
              <a:rPr lang="en-US" sz="24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Простетичне групе гвожђе-сумпор протеина - </a:t>
            </a:r>
            <a:r>
              <a:rPr lang="en-US" sz="2400" smtClean="0">
                <a:effectLst/>
                <a:latin typeface="Arial" charset="0"/>
              </a:rPr>
              <a:t>F</a:t>
            </a:r>
            <a:r>
              <a:rPr lang="sr-Cyrl-CS" sz="2400" smtClean="0">
                <a:effectLst/>
                <a:latin typeface="Arial" charset="0"/>
              </a:rPr>
              <a:t>е-</a:t>
            </a:r>
            <a:r>
              <a:rPr lang="en-US" sz="2400" smtClean="0">
                <a:effectLst/>
                <a:latin typeface="Arial" charset="0"/>
              </a:rPr>
              <a:t>S</a:t>
            </a:r>
            <a:r>
              <a:rPr lang="sr-Cyrl-CS" sz="2400" smtClean="0">
                <a:effectLst/>
                <a:latin typeface="Arial" charset="0"/>
              </a:rPr>
              <a:t> кластери</a:t>
            </a:r>
            <a:endParaRPr lang="en-U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ХЕМ-коензими</a:t>
            </a:r>
            <a:r>
              <a:rPr lang="en-US" sz="2400" smtClean="0"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66"/>
    </mc:Choice>
    <mc:Fallback xmlns="">
      <p:transition spd="slow" advTm="25066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52400"/>
            <a:ext cx="9144000" cy="1322388"/>
          </a:xfrm>
        </p:spPr>
        <p:txBody>
          <a:bodyPr/>
          <a:lstStyle/>
          <a:p>
            <a:pPr eaLnBrk="1" hangingPunct="1"/>
            <a:r>
              <a:rPr lang="sr-Cyrl-CS" sz="3200" smtClean="0">
                <a:solidFill>
                  <a:srgbClr val="FFFF00"/>
                </a:solidFill>
                <a:effectLst/>
                <a:latin typeface="Arial" charset="0"/>
              </a:rPr>
              <a:t>ПРОСТЕТИЧНЕ ГРУПЕ ГВОЖЂЕ-СУМПОР ПРОТЕИНА – </a:t>
            </a:r>
            <a:r>
              <a:rPr lang="en-US" sz="3200" smtClean="0">
                <a:solidFill>
                  <a:srgbClr val="FFFF00"/>
                </a:solidFill>
                <a:effectLst/>
                <a:latin typeface="Arial" charset="0"/>
              </a:rPr>
              <a:t>F</a:t>
            </a:r>
            <a:r>
              <a:rPr lang="sr-Cyrl-CS" sz="3200" smtClean="0">
                <a:solidFill>
                  <a:srgbClr val="FFFF00"/>
                </a:solidFill>
                <a:effectLst/>
                <a:latin typeface="Arial" charset="0"/>
              </a:rPr>
              <a:t>е-</a:t>
            </a:r>
            <a:r>
              <a:rPr lang="en-US" sz="3200" smtClean="0">
                <a:solidFill>
                  <a:srgbClr val="FFFF00"/>
                </a:solidFill>
                <a:effectLst/>
                <a:latin typeface="Arial" charset="0"/>
              </a:rPr>
              <a:t>S</a:t>
            </a:r>
            <a:r>
              <a:rPr lang="sr-Cyrl-CS" sz="3200" smtClean="0">
                <a:solidFill>
                  <a:srgbClr val="FFFF00"/>
                </a:solidFill>
                <a:effectLst/>
                <a:latin typeface="Arial" charset="0"/>
              </a:rPr>
              <a:t> КЛАСТЕРИ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2038" cy="1981200"/>
          </a:xfrm>
        </p:spPr>
        <p:txBody>
          <a:bodyPr/>
          <a:lstStyle/>
          <a:p>
            <a:pPr eaLnBrk="1" hangingPunct="1"/>
            <a:r>
              <a:rPr lang="en-US" sz="2400" smtClean="0">
                <a:effectLst/>
                <a:latin typeface="Arial" charset="0"/>
              </a:rPr>
              <a:t>F</a:t>
            </a:r>
            <a:r>
              <a:rPr lang="sr-Cyrl-CS" sz="2400" smtClean="0">
                <a:effectLst/>
                <a:latin typeface="Arial" charset="0"/>
              </a:rPr>
              <a:t>е-</a:t>
            </a:r>
            <a:r>
              <a:rPr lang="en-US" sz="2400" smtClean="0">
                <a:effectLst/>
                <a:latin typeface="Arial" charset="0"/>
              </a:rPr>
              <a:t>S</a:t>
            </a:r>
            <a:r>
              <a:rPr lang="sr-Cyrl-CS" sz="2400" smtClean="0">
                <a:effectLst/>
                <a:latin typeface="Arial" charset="0"/>
              </a:rPr>
              <a:t> кластери се састоје од 2–4 јона гвожђа који су са једне стране коордитативним везама везани за остатке аминокиселине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ЦИСТЕИН</a:t>
            </a:r>
            <a:r>
              <a:rPr lang="sr-Cyrl-CS" sz="2400" smtClean="0">
                <a:effectLst/>
                <a:latin typeface="Arial" charset="0"/>
              </a:rPr>
              <a:t> у молекулу протеина (-</a:t>
            </a:r>
            <a:r>
              <a:rPr lang="en-US" sz="2400" smtClean="0">
                <a:effectLst/>
                <a:latin typeface="Arial" charset="0"/>
              </a:rPr>
              <a:t>S-</a:t>
            </a:r>
            <a:r>
              <a:rPr lang="sr-Cyrl-CS" sz="2400" smtClean="0">
                <a:effectLst/>
                <a:latin typeface="Arial" charset="0"/>
              </a:rPr>
              <a:t>Р</a:t>
            </a:r>
            <a:r>
              <a:rPr lang="en-US" sz="2400" smtClean="0">
                <a:effectLst/>
                <a:latin typeface="Arial" charset="0"/>
              </a:rPr>
              <a:t>-</a:t>
            </a:r>
            <a:r>
              <a:rPr lang="sr-Cyrl-CS" sz="2400" smtClean="0">
                <a:effectLst/>
                <a:latin typeface="Arial" charset="0"/>
              </a:rPr>
              <a:t>) а са друге стране постоји веза са неорганским сулфидним јонима (</a:t>
            </a:r>
            <a:r>
              <a:rPr lang="en-US" sz="2400" smtClean="0">
                <a:effectLst/>
                <a:latin typeface="Arial" charset="0"/>
              </a:rPr>
              <a:t>S</a:t>
            </a:r>
            <a:r>
              <a:rPr lang="sr-Cyrl-CS" sz="2400" smtClean="0">
                <a:effectLst/>
                <a:latin typeface="Arial" charset="0"/>
              </a:rPr>
              <a:t>)</a:t>
            </a:r>
            <a:endParaRPr lang="en-US" sz="2400" smtClean="0">
              <a:effectLst/>
              <a:latin typeface="Arial" charset="0"/>
            </a:endParaRPr>
          </a:p>
        </p:txBody>
      </p:sp>
      <p:pic>
        <p:nvPicPr>
          <p:cNvPr id="28676" name="Picture 4" descr="ch18f13[1] Fe-S clast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10013"/>
            <a:ext cx="640080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Fe-S clasters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8425" y="5162550"/>
            <a:ext cx="26955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Fe-S clasters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9850" y="3276600"/>
            <a:ext cx="27241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110"/>
    </mc:Choice>
    <mc:Fallback xmlns="">
      <p:transition spd="slow" advTm="7311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431925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Подела витамина према растворљивости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9916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mtClean="0">
                <a:effectLst/>
                <a:latin typeface="Arial" charset="0"/>
              </a:rPr>
              <a:t>Витамини су есенцијална органска једињења које организам није у могућности да створи сам</a:t>
            </a:r>
            <a:r>
              <a:rPr lang="en-US" smtClean="0">
                <a:effectLst/>
                <a:latin typeface="Arial" charset="0"/>
              </a:rPr>
              <a:t>,</a:t>
            </a:r>
            <a:r>
              <a:rPr lang="sr-Cyrl-CS" smtClean="0">
                <a:effectLst/>
                <a:latin typeface="Arial" charset="0"/>
              </a:rPr>
              <a:t> а ипак су му потребна у малим количинама за нормално одвијање метаболичких процеса</a:t>
            </a:r>
            <a:endParaRPr lang="en-U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mtClean="0">
                <a:effectLst/>
                <a:latin typeface="Arial" charset="0"/>
              </a:rPr>
              <a:t>Витамини се по својој растворљивости деле на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две велике групе</a:t>
            </a:r>
            <a:r>
              <a:rPr lang="sr-Cyrl-CS" smtClean="0">
                <a:effectLst/>
                <a:latin typeface="Arial" charset="0"/>
              </a:rPr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Витамини </a:t>
            </a:r>
            <a:r>
              <a:rPr lang="sr-Cyrl-CS" smtClean="0">
                <a:solidFill>
                  <a:srgbClr val="00FFFF"/>
                </a:solidFill>
                <a:effectLst/>
                <a:latin typeface="Arial" charset="0"/>
              </a:rPr>
              <a:t>растворљиви </a:t>
            </a:r>
            <a:r>
              <a:rPr lang="sr-Cyrl-CS" b="1" smtClean="0">
                <a:solidFill>
                  <a:srgbClr val="00FFFF"/>
                </a:solidFill>
                <a:effectLst/>
                <a:latin typeface="Arial" charset="0"/>
              </a:rPr>
              <a:t>У ВОДИ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Витамини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растворљиви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у мастима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 (Д, Е, К и А)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012"/>
    </mc:Choice>
    <mc:Fallback xmlns="">
      <p:transition spd="slow" advTm="142012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991600" cy="2286000"/>
          </a:xfrm>
        </p:spPr>
        <p:txBody>
          <a:bodyPr/>
          <a:lstStyle/>
          <a:p>
            <a:pPr eaLnBrk="1" hangingPunct="1"/>
            <a:r>
              <a:rPr lang="sr-Cyrl-CS" sz="2400" dirty="0" smtClean="0">
                <a:effectLst/>
                <a:latin typeface="Arial" charset="0"/>
              </a:rPr>
              <a:t>Ове структуре су нарочито бројне у </a:t>
            </a:r>
            <a:r>
              <a:rPr lang="sr-Cyrl-CS" sz="2400" b="1" dirty="0" smtClean="0">
                <a:solidFill>
                  <a:srgbClr val="FFFF00"/>
                </a:solidFill>
                <a:effectLst/>
                <a:latin typeface="Arial" charset="0"/>
              </a:rPr>
              <a:t>РЕСПИРАТОРНОМ ЛАНЦУ МИТОХОНДРИЈА</a:t>
            </a:r>
            <a:r>
              <a:rPr lang="sr-Cyrl-CS" sz="2400" dirty="0" smtClean="0">
                <a:effectLst/>
                <a:latin typeface="Arial" charset="0"/>
              </a:rPr>
              <a:t>, нађене су у свим комплексима </a:t>
            </a:r>
            <a:r>
              <a:rPr lang="sr-Cyrl-CS" sz="2400" u="sng" dirty="0" smtClean="0">
                <a:solidFill>
                  <a:srgbClr val="FFFF00"/>
                </a:solidFill>
                <a:effectLst/>
                <a:latin typeface="Arial" charset="0"/>
              </a:rPr>
              <a:t>ОСИМ</a:t>
            </a:r>
            <a:r>
              <a:rPr lang="sr-Cyrl-CS" sz="2400" dirty="0" smtClean="0">
                <a:solidFill>
                  <a:srgbClr val="FFFF00"/>
                </a:solidFill>
                <a:effectLst/>
                <a:latin typeface="Arial" charset="0"/>
              </a:rPr>
              <a:t> у комплексу IV</a:t>
            </a:r>
            <a:endParaRPr lang="sr-Latn-CS" sz="2400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1000" dirty="0" smtClean="0">
              <a:effectLst/>
              <a:latin typeface="Arial" charset="0"/>
            </a:endParaRPr>
          </a:p>
          <a:p>
            <a:pPr eaLnBrk="1" hangingPunct="1"/>
            <a:r>
              <a:rPr lang="sr-Cyrl-CS" sz="2400" dirty="0" smtClean="0">
                <a:effectLst/>
                <a:latin typeface="Arial" charset="0"/>
              </a:rPr>
              <a:t>У зависности од броја јона гвожђа и сулфидних јона разликујемо [</a:t>
            </a:r>
            <a:r>
              <a:rPr lang="sr-Latn-CS" sz="2400" dirty="0" smtClean="0">
                <a:effectLst/>
                <a:latin typeface="Arial" charset="0"/>
              </a:rPr>
              <a:t>Fe</a:t>
            </a:r>
            <a:r>
              <a:rPr lang="sr-Latn-CS" sz="2400" baseline="-25000" dirty="0" smtClean="0">
                <a:effectLst/>
                <a:latin typeface="Arial" charset="0"/>
              </a:rPr>
              <a:t>2</a:t>
            </a:r>
            <a:r>
              <a:rPr lang="sr-Latn-CS" sz="2400" dirty="0" smtClean="0">
                <a:effectLst/>
                <a:latin typeface="Arial" charset="0"/>
              </a:rPr>
              <a:t>S</a:t>
            </a:r>
            <a:r>
              <a:rPr lang="sr-Latn-CS" sz="2400" baseline="-25000" dirty="0" smtClean="0">
                <a:effectLst/>
                <a:latin typeface="Arial" charset="0"/>
              </a:rPr>
              <a:t>2</a:t>
            </a:r>
            <a:r>
              <a:rPr lang="sr-Cyrl-CS" sz="2400" dirty="0" smtClean="0">
                <a:effectLst/>
                <a:latin typeface="Arial" charset="0"/>
              </a:rPr>
              <a:t>], [</a:t>
            </a:r>
            <a:r>
              <a:rPr lang="sr-Latn-CS" sz="2400" dirty="0" smtClean="0">
                <a:effectLst/>
                <a:latin typeface="Arial" charset="0"/>
              </a:rPr>
              <a:t>Fe</a:t>
            </a:r>
            <a:r>
              <a:rPr lang="sr-Latn-CS" sz="2400" baseline="-25000" dirty="0" smtClean="0">
                <a:effectLst/>
                <a:latin typeface="Arial" charset="0"/>
              </a:rPr>
              <a:t>3</a:t>
            </a:r>
            <a:r>
              <a:rPr lang="sr-Latn-CS" sz="2400" dirty="0" smtClean="0">
                <a:effectLst/>
                <a:latin typeface="Arial" charset="0"/>
              </a:rPr>
              <a:t>S</a:t>
            </a:r>
            <a:r>
              <a:rPr lang="sr-Latn-CS" sz="2400" baseline="-25000" dirty="0" smtClean="0">
                <a:effectLst/>
                <a:latin typeface="Arial" charset="0"/>
              </a:rPr>
              <a:t>4</a:t>
            </a:r>
            <a:r>
              <a:rPr lang="sr-Cyrl-CS" sz="2400" dirty="0" smtClean="0">
                <a:effectLst/>
                <a:latin typeface="Arial" charset="0"/>
              </a:rPr>
              <a:t>], [</a:t>
            </a:r>
            <a:r>
              <a:rPr lang="sr-Latn-CS" sz="2400" dirty="0" smtClean="0">
                <a:effectLst/>
                <a:latin typeface="Arial" charset="0"/>
              </a:rPr>
              <a:t>Fe</a:t>
            </a:r>
            <a:r>
              <a:rPr lang="sr-Latn-CS" sz="2400" baseline="-25000" dirty="0" smtClean="0">
                <a:effectLst/>
                <a:latin typeface="Arial" charset="0"/>
              </a:rPr>
              <a:t>4</a:t>
            </a:r>
            <a:r>
              <a:rPr lang="sr-Latn-CS" sz="2400" dirty="0" smtClean="0">
                <a:effectLst/>
                <a:latin typeface="Arial" charset="0"/>
              </a:rPr>
              <a:t>S</a:t>
            </a:r>
            <a:r>
              <a:rPr lang="sr-Cyrl-CS" sz="2400" baseline="-25000" dirty="0" smtClean="0">
                <a:effectLst/>
                <a:latin typeface="Arial" charset="0"/>
              </a:rPr>
              <a:t>4</a:t>
            </a:r>
            <a:r>
              <a:rPr lang="sr-Cyrl-CS" sz="2400" dirty="0" smtClean="0">
                <a:effectLst/>
                <a:latin typeface="Arial" charset="0"/>
              </a:rPr>
              <a:t>] кластере</a:t>
            </a:r>
            <a:endParaRPr lang="en-US" sz="2400" dirty="0" smtClean="0">
              <a:effectLst/>
              <a:latin typeface="Arial" charset="0"/>
            </a:endParaRP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14600"/>
            <a:ext cx="388620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SAM_4Fe4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514600"/>
            <a:ext cx="220980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 descr="Fe-S clasters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3300" y="2514600"/>
            <a:ext cx="30607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8" descr="Fe-S claster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02200"/>
            <a:ext cx="48768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520"/>
    </mc:Choice>
    <mc:Fallback xmlns="">
      <p:transition spd="slow" advTm="4852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90600" y="0"/>
            <a:ext cx="7543800" cy="990600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ХЕМ-КОЕНЗИМИ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8077200" cy="26670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ХЕМ се састоји од </a:t>
            </a:r>
            <a:r>
              <a:rPr lang="sr-Cyrl-CS" u="sng" smtClean="0">
                <a:effectLst/>
                <a:latin typeface="Arial" charset="0"/>
              </a:rPr>
              <a:t>4 пиролова прстена</a:t>
            </a:r>
            <a:r>
              <a:rPr lang="sr-Cyrl-CS" smtClean="0">
                <a:effectLst/>
                <a:latin typeface="Arial" charset="0"/>
              </a:rPr>
              <a:t> </a:t>
            </a:r>
            <a:r>
              <a:rPr lang="en-US" smtClean="0">
                <a:effectLst/>
                <a:latin typeface="Arial" charset="0"/>
              </a:rPr>
              <a:t>а у</a:t>
            </a:r>
            <a:r>
              <a:rPr lang="sr-Cyrl-CS" smtClean="0">
                <a:effectLst/>
                <a:latin typeface="Arial" charset="0"/>
              </a:rPr>
              <a:t> центру ове сложене цикличне структуре координативним везама везано је </a:t>
            </a:r>
            <a:r>
              <a:rPr lang="sr-Cyrl-CS" u="sng" smtClean="0">
                <a:effectLst/>
                <a:latin typeface="Arial" charset="0"/>
              </a:rPr>
              <a:t>Fe</a:t>
            </a:r>
            <a:r>
              <a:rPr lang="en-US" u="sng" baseline="30000" smtClean="0">
                <a:effectLst/>
                <a:latin typeface="Arial" charset="0"/>
              </a:rPr>
              <a:t>2</a:t>
            </a:r>
            <a:r>
              <a:rPr lang="sr-Cyrl-CS" u="sng" baseline="30000" smtClean="0">
                <a:effectLst/>
                <a:latin typeface="Arial" charset="0"/>
              </a:rPr>
              <a:t>+</a:t>
            </a:r>
            <a:r>
              <a:rPr lang="sr-Cyrl-CS" u="sng" smtClean="0">
                <a:effectLst/>
                <a:latin typeface="Arial" charset="0"/>
              </a:rPr>
              <a:t> или </a:t>
            </a:r>
            <a:r>
              <a:rPr lang="en-US" u="sng" smtClean="0">
                <a:effectLst/>
                <a:latin typeface="Arial" charset="0"/>
              </a:rPr>
              <a:t>C</a:t>
            </a:r>
            <a:r>
              <a:rPr lang="sr-Cyrl-CS" u="sng" smtClean="0">
                <a:effectLst/>
                <a:latin typeface="Arial" charset="0"/>
              </a:rPr>
              <a:t>u</a:t>
            </a:r>
            <a:r>
              <a:rPr lang="en-US" u="sng" baseline="30000" smtClean="0">
                <a:effectLst/>
                <a:latin typeface="Arial" charset="0"/>
              </a:rPr>
              <a:t>2</a:t>
            </a:r>
            <a:r>
              <a:rPr lang="sr-Cyrl-CS" u="sng" baseline="30000" smtClean="0">
                <a:effectLst/>
                <a:latin typeface="Arial" charset="0"/>
              </a:rPr>
              <a:t>+</a:t>
            </a:r>
            <a:r>
              <a:rPr lang="en-US" u="sng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Latn-CS" b="1" smtClean="0">
                <a:solidFill>
                  <a:srgbClr val="FFFF00"/>
                </a:solidFill>
                <a:effectLst/>
                <a:latin typeface="Arial" charset="0"/>
              </a:rPr>
              <a:t>ПРОСТЕТИЧНА ГРУПА</a:t>
            </a:r>
            <a:r>
              <a:rPr lang="en-US" b="1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33800"/>
            <a:ext cx="62484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vsv16-10 H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3733800"/>
            <a:ext cx="2819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12"/>
    </mc:Choice>
    <mc:Fallback xmlns="">
      <p:transition spd="slow" advTm="80012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8991600" cy="182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Протеини који садрже ХЕМ-коензиме и функционишу у оксидо-редукционим процесима називају се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цитохроми</a:t>
            </a:r>
            <a:endParaRPr lang="en-US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8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Они се налазе у митохондријалном респираторном ланцу и имају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улогу у преношењу електрона</a:t>
            </a:r>
            <a:endParaRPr lang="en-US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8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31747" name="Picture 4" descr="heme in cytochrome 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572000"/>
            <a:ext cx="20891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ox_red HE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2550" y="4572000"/>
            <a:ext cx="32956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6" descr="kompl I i II na 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1828800"/>
            <a:ext cx="449580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488"/>
    </mc:Choice>
    <mc:Fallback xmlns="">
      <p:transition spd="slow" advTm="6148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smtClean="0">
                <a:effectLst/>
                <a:latin typeface="Arial" charset="0"/>
              </a:rPr>
              <a:t>Постоји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неколико класа цитохрома</a:t>
            </a:r>
            <a:r>
              <a:rPr lang="en-US" sz="2400" smtClean="0">
                <a:effectLst/>
                <a:latin typeface="Arial" charset="0"/>
              </a:rPr>
              <a:t>: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000" smtClean="0">
                <a:effectLst/>
                <a:latin typeface="Arial" charset="0"/>
              </a:rPr>
              <a:t>a</a:t>
            </a:r>
            <a:r>
              <a:rPr lang="en-US" sz="2000" smtClean="0">
                <a:effectLst/>
                <a:latin typeface="Arial" charset="0"/>
              </a:rPr>
              <a:t> (</a:t>
            </a:r>
            <a:r>
              <a:rPr lang="sr-Cyrl-CS" sz="2000" smtClean="0">
                <a:effectLst/>
                <a:latin typeface="Arial" charset="0"/>
              </a:rPr>
              <a:t>цитохром-ц-оксидаз</a:t>
            </a:r>
            <a:r>
              <a:rPr lang="en-US" sz="2000" smtClean="0">
                <a:effectLst/>
                <a:latin typeface="Arial" charset="0"/>
              </a:rPr>
              <a:t>а)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000" smtClean="0">
                <a:effectLst/>
                <a:latin typeface="Arial" charset="0"/>
              </a:rPr>
              <a:t>b</a:t>
            </a:r>
            <a:r>
              <a:rPr lang="sr-Cyrl-CS" sz="2000" smtClean="0">
                <a:effectLst/>
                <a:latin typeface="Arial" charset="0"/>
              </a:rPr>
              <a:t> </a:t>
            </a:r>
            <a:r>
              <a:rPr lang="en-US" sz="2000" smtClean="0">
                <a:effectLst/>
                <a:latin typeface="Arial" charset="0"/>
              </a:rPr>
              <a:t>(х</a:t>
            </a:r>
            <a:r>
              <a:rPr lang="sr-Cyrl-CS" sz="2000" smtClean="0">
                <a:effectLst/>
                <a:latin typeface="Arial" charset="0"/>
              </a:rPr>
              <a:t>емоглобин, миоглобин и ХЕМ-ензими</a:t>
            </a:r>
            <a:r>
              <a:rPr lang="en-US" sz="2000" smtClean="0">
                <a:effectLst/>
                <a:latin typeface="Arial" charset="0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effectLst/>
                <a:latin typeface="Arial" charset="0"/>
              </a:rPr>
              <a:t>c (</a:t>
            </a:r>
            <a:r>
              <a:rPr lang="sr-Cyrl-CS" sz="2000" smtClean="0">
                <a:effectLst/>
                <a:latin typeface="Arial" charset="0"/>
              </a:rPr>
              <a:t>где је ковалентно везан за цистеинске резидуе протеина преко тиоестарских веза</a:t>
            </a:r>
            <a:r>
              <a:rPr lang="en-US" sz="2000" smtClean="0">
                <a:effectLst/>
                <a:latin typeface="Arial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9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Цитохроми респираторног ланца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 су: </a:t>
            </a:r>
            <a:endParaRPr lang="en-US" sz="2400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rgbClr val="FFFF00"/>
                </a:solidFill>
                <a:effectLst/>
                <a:latin typeface="Arial" charset="0"/>
              </a:rPr>
              <a:t>	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b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,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1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,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,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a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 i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a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a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3</a:t>
            </a:r>
            <a:endParaRPr lang="en-US" sz="2400" b="1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smtClean="0">
                <a:effectLst/>
                <a:latin typeface="Arial" charset="0"/>
              </a:rPr>
              <a:t>Цитохроми ван респираторног ланца, такође у митохондријама, учествују у процесима детоксикације и неутрализације различитих штетних материја</a:t>
            </a:r>
            <a:r>
              <a:rPr lang="en-US" sz="2400" smtClean="0"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и то је група цитохрома означена као </a:t>
            </a:r>
            <a:r>
              <a:rPr lang="en-US" sz="2400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smtClean="0">
                <a:solidFill>
                  <a:srgbClr val="FFFF00"/>
                </a:solidFill>
                <a:effectLst/>
                <a:latin typeface="Arial" charset="0"/>
              </a:rPr>
              <a:t>P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450</a:t>
            </a:r>
            <a:endParaRPr lang="en-US" sz="24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32771" name="Picture 4" descr="cytochrome5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91000"/>
            <a:ext cx="27622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cytochrome c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4191000"/>
            <a:ext cx="304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6" descr="cytochrome-cp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191000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027"/>
    </mc:Choice>
    <mc:Fallback xmlns="">
      <p:transition spd="slow" advTm="139027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/>
          <a:lstStyle/>
          <a:p>
            <a:pPr eaLnBrk="1" hangingPunct="1"/>
            <a:r>
              <a:rPr lang="sr-Latn-CS" b="0" u="sng" smtClean="0">
                <a:solidFill>
                  <a:srgbClr val="FFFF00"/>
                </a:solidFill>
                <a:effectLst/>
                <a:latin typeface="Arial" charset="0"/>
              </a:rPr>
              <a:t>2. Коензими за пренос фосфатних група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763000" cy="2667000"/>
          </a:xfrm>
        </p:spPr>
        <p:txBody>
          <a:bodyPr/>
          <a:lstStyle/>
          <a:p>
            <a:pPr eaLnBrk="1" hangingPunct="1"/>
            <a:r>
              <a:rPr lang="sr-Cyrl-CS" sz="2800" smtClean="0">
                <a:effectLst/>
                <a:latin typeface="Arial" charset="0"/>
              </a:rPr>
              <a:t>Овој групи коензима припадају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AT</a:t>
            </a:r>
            <a:r>
              <a:rPr lang="en-US" sz="2800" smtClean="0">
                <a:solidFill>
                  <a:srgbClr val="FFFF00"/>
                </a:solidFill>
                <a:effectLst/>
                <a:latin typeface="Arial" charset="0"/>
              </a:rPr>
              <a:t>P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и 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GTP</a:t>
            </a:r>
            <a:endParaRPr lang="sr-Cyrl-CS" sz="28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/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AT</a:t>
            </a:r>
            <a:r>
              <a:rPr lang="en-US" sz="2800" b="1" smtClean="0">
                <a:solidFill>
                  <a:srgbClr val="FFFF00"/>
                </a:solidFill>
                <a:effectLst/>
                <a:latin typeface="Arial" charset="0"/>
              </a:rPr>
              <a:t>P</a:t>
            </a:r>
            <a:r>
              <a:rPr lang="en-U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effectLst/>
                <a:latin typeface="Arial" charset="0"/>
              </a:rPr>
              <a:t>се састоји из </a:t>
            </a:r>
            <a:r>
              <a:rPr lang="sr-Cyrl-CS" sz="2800" u="sng" smtClean="0">
                <a:effectLst/>
                <a:latin typeface="Arial" charset="0"/>
              </a:rPr>
              <a:t>аденина, рибозе и три фосфатне групе</a:t>
            </a:r>
          </a:p>
          <a:p>
            <a:pPr eaLnBrk="1" hangingPunct="1"/>
            <a:r>
              <a:rPr lang="sr-Cyrl-CS" sz="2800" smtClean="0">
                <a:effectLst/>
                <a:latin typeface="Arial" charset="0"/>
              </a:rPr>
              <a:t>Раскидањем веза AT</a:t>
            </a:r>
            <a:r>
              <a:rPr lang="en-US" sz="2800" smtClean="0">
                <a:effectLst/>
                <a:latin typeface="Arial" charset="0"/>
              </a:rPr>
              <a:t>P-a</a:t>
            </a:r>
            <a:r>
              <a:rPr lang="sr-Cyrl-CS" sz="2800" smtClean="0">
                <a:effectLst/>
                <a:latin typeface="Arial" charset="0"/>
              </a:rPr>
              <a:t> богатих енергијом добија се енергија од 7 </a:t>
            </a:r>
            <a:r>
              <a:rPr lang="sr-Latn-CS" sz="2800" smtClean="0">
                <a:effectLst/>
                <a:latin typeface="Arial" charset="0"/>
              </a:rPr>
              <a:t>kcal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038600"/>
            <a:ext cx="4953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ATP1 sa vezam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076700"/>
            <a:ext cx="36290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920"/>
    </mc:Choice>
    <mc:Fallback xmlns="">
      <p:transition spd="slow" advTm="11192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9144000" cy="3429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Метаболички процеси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када се ствара AT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P</a:t>
            </a:r>
            <a:r>
              <a:rPr lang="en-US" smtClean="0">
                <a:effectLst/>
                <a:latin typeface="Arial" charset="0"/>
              </a:rPr>
              <a:t> </a:t>
            </a:r>
            <a:r>
              <a:rPr lang="sr-Latn-CS" smtClean="0">
                <a:effectLst/>
                <a:latin typeface="Arial" charset="0"/>
              </a:rPr>
              <a:t>(егзо-енергетски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процеси)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су: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оксидативна фосфорилација</a:t>
            </a:r>
            <a:r>
              <a:rPr lang="sr-Cyrl-CS" smtClean="0">
                <a:effectLst/>
                <a:latin typeface="Arial" charset="0"/>
              </a:rPr>
              <a:t> на нивоу респираторног ланаца митохондрија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гликолиза</a:t>
            </a:r>
            <a:r>
              <a:rPr lang="sr-Cyrl-CS" smtClean="0">
                <a:effectLst/>
                <a:latin typeface="Arial" charset="0"/>
              </a:rPr>
              <a:t> (фосфорилација на нивоу супстрата)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циклус трикарбоксилних киселина</a:t>
            </a:r>
            <a:r>
              <a:rPr lang="sr-Cyrl-CS" smtClean="0">
                <a:effectLst/>
                <a:latin typeface="Arial" charset="0"/>
              </a:rPr>
              <a:t> (фосфорилација на нивоу супстрата)</a:t>
            </a:r>
            <a:endParaRPr lang="en-US" smtClean="0">
              <a:effectLst/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mtClean="0">
              <a:effectLst/>
              <a:latin typeface="Arial" charset="0"/>
            </a:endParaRPr>
          </a:p>
        </p:txBody>
      </p:sp>
      <p:pic>
        <p:nvPicPr>
          <p:cNvPr id="35843" name="Picture 5" descr="at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0"/>
            <a:ext cx="44196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65"/>
    </mc:Choice>
    <mc:Fallback xmlns="">
      <p:transition spd="slow" advTm="53465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8458200" cy="2667000"/>
          </a:xfrm>
        </p:spPr>
        <p:txBody>
          <a:bodyPr/>
          <a:lstStyle/>
          <a:p>
            <a:pPr eaLnBrk="1" hangingPunct="1"/>
            <a:r>
              <a:rPr lang="sr-Latn-CS" smtClean="0">
                <a:effectLst/>
                <a:latin typeface="Arial" charset="0"/>
              </a:rPr>
              <a:t>ATP </a:t>
            </a:r>
            <a:r>
              <a:rPr lang="sr-Cyrl-CS" smtClean="0">
                <a:effectLst/>
                <a:latin typeface="Arial" charset="0"/>
              </a:rPr>
              <a:t>се</a:t>
            </a:r>
            <a:r>
              <a:rPr lang="sr-Latn-CS" smtClean="0">
                <a:effectLst/>
                <a:latin typeface="Arial" charset="0"/>
              </a:rPr>
              <a:t> к</a:t>
            </a:r>
            <a:r>
              <a:rPr lang="sr-Cyrl-CS" smtClean="0">
                <a:effectLst/>
                <a:latin typeface="Arial" charset="0"/>
              </a:rPr>
              <a:t>ористи у ендо</a:t>
            </a:r>
            <a:r>
              <a:rPr lang="en-US" smtClean="0">
                <a:effectLst/>
                <a:latin typeface="Arial" charset="0"/>
              </a:rPr>
              <a:t>-</a:t>
            </a:r>
            <a:r>
              <a:rPr lang="sr-Cyrl-CS" smtClean="0">
                <a:effectLst/>
                <a:latin typeface="Arial" charset="0"/>
              </a:rPr>
              <a:t>енергетским процесима (када се енергија троши)</a:t>
            </a:r>
            <a:r>
              <a:rPr lang="sr-Latn-CS" smtClean="0">
                <a:effectLst/>
                <a:latin typeface="Arial" charset="0"/>
              </a:rPr>
              <a:t> синтезе</a:t>
            </a:r>
            <a:r>
              <a:rPr lang="sr-Cyrl-CS" smtClean="0">
                <a:effectLst/>
                <a:latin typeface="Arial" charset="0"/>
              </a:rPr>
              <a:t> и у реакцијама "активације" неких метаболита када заправо долази до њихове фосфорилације</a:t>
            </a:r>
            <a:r>
              <a:rPr lang="en-US" smtClean="0">
                <a:effectLst/>
                <a:latin typeface="Arial" charset="0"/>
              </a:rPr>
              <a:t> </a:t>
            </a:r>
          </a:p>
          <a:p>
            <a:pPr eaLnBrk="1" hangingPunct="1"/>
            <a:endParaRPr lang="en-US" smtClean="0">
              <a:effectLst/>
              <a:latin typeface="Arial" charset="0"/>
            </a:endParaRPr>
          </a:p>
        </p:txBody>
      </p:sp>
      <p:pic>
        <p:nvPicPr>
          <p:cNvPr id="36867" name="Picture 4" descr="ATP_molecule"/>
          <p:cNvPicPr>
            <a:picLocks noChangeAspect="1" noChangeArrowheads="1"/>
          </p:cNvPicPr>
          <p:nvPr/>
        </p:nvPicPr>
        <p:blipFill>
          <a:blip r:embed="rId2"/>
          <a:srcRect t="17839" b="23735"/>
          <a:stretch>
            <a:fillRect/>
          </a:stretch>
        </p:blipFill>
        <p:spPr bwMode="auto">
          <a:xfrm>
            <a:off x="0" y="3429000"/>
            <a:ext cx="5943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5943600" y="3048000"/>
            <a:ext cx="32004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2400">
                <a:solidFill>
                  <a:srgbClr val="FFFF00"/>
                </a:solidFill>
                <a:latin typeface="Arial" charset="0"/>
                <a:cs typeface="Arial" charset="0"/>
              </a:rPr>
              <a:t>ATP</a:t>
            </a:r>
            <a:r>
              <a:rPr lang="sr-Cyrl-CS" sz="2400">
                <a:solidFill>
                  <a:srgbClr val="FFFF00"/>
                </a:solidFill>
                <a:latin typeface="Arial" charset="0"/>
                <a:cs typeface="Arial" charset="0"/>
              </a:rPr>
              <a:t> на супстрат може</a:t>
            </a:r>
          </a:p>
          <a:p>
            <a:r>
              <a:rPr lang="sr-Cyrl-CS" sz="2400">
                <a:solidFill>
                  <a:srgbClr val="FFFF00"/>
                </a:solidFill>
                <a:latin typeface="Arial" charset="0"/>
                <a:cs typeface="Arial" charset="0"/>
              </a:rPr>
              <a:t>да “пренесе”:</a:t>
            </a:r>
          </a:p>
          <a:p>
            <a:r>
              <a:rPr lang="sr-Cyrl-CS" sz="2400">
                <a:latin typeface="Arial" charset="0"/>
                <a:cs typeface="Arial" charset="0"/>
              </a:rPr>
              <a:t>  - фосфатну групу</a:t>
            </a:r>
          </a:p>
          <a:p>
            <a:r>
              <a:rPr lang="sr-Cyrl-CS" sz="2400">
                <a:latin typeface="Arial" charset="0"/>
                <a:cs typeface="Arial" charset="0"/>
              </a:rPr>
              <a:t>  - пирофосфатну групу</a:t>
            </a:r>
          </a:p>
          <a:p>
            <a:r>
              <a:rPr lang="sr-Cyrl-CS" sz="2400">
                <a:latin typeface="Arial" charset="0"/>
                <a:cs typeface="Arial" charset="0"/>
              </a:rPr>
              <a:t>  - аденозил групу</a:t>
            </a:r>
          </a:p>
          <a:p>
            <a:r>
              <a:rPr lang="sr-Cyrl-CS" sz="2400">
                <a:latin typeface="Arial" charset="0"/>
                <a:cs typeface="Arial" charset="0"/>
              </a:rPr>
              <a:t>  - аденил групу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454"/>
    </mc:Choice>
    <mc:Fallback xmlns="">
      <p:transition spd="slow" advTm="79454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5821363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GTP</a:t>
            </a:r>
            <a:r>
              <a:rPr lang="sr-Cyrl-CS" smtClean="0">
                <a:effectLst/>
                <a:latin typeface="Arial" charset="0"/>
              </a:rPr>
              <a:t> – гванозин-трифосфат</a:t>
            </a:r>
            <a:r>
              <a:rPr lang="sr-Latn-CS" smtClean="0">
                <a:effectLst/>
                <a:latin typeface="Arial" charset="0"/>
              </a:rPr>
              <a:t>,</a:t>
            </a:r>
            <a:r>
              <a:rPr lang="sr-Cyrl-CS" smtClean="0">
                <a:effectLst/>
                <a:latin typeface="Arial" charset="0"/>
              </a:rPr>
              <a:t> се састоји из </a:t>
            </a:r>
            <a:r>
              <a:rPr lang="sr-Cyrl-CS" u="sng" smtClean="0">
                <a:effectLst/>
                <a:latin typeface="Arial" charset="0"/>
              </a:rPr>
              <a:t>гуанина, рибозе и три фосфатне групе</a:t>
            </a:r>
            <a:endParaRPr lang="en-US" u="sng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1200" u="sng" smtClean="0">
              <a:effectLst/>
              <a:latin typeface="Arial" charset="0"/>
            </a:endParaRP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Ензими који користе фосфорилисане нуклеозиде су: фосфо-трансферазе, нуклеотидил-трансферазе</a:t>
            </a:r>
            <a:endParaRPr lang="en-US" smtClean="0">
              <a:effectLst/>
              <a:latin typeface="Arial" charset="0"/>
            </a:endParaRP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505200"/>
            <a:ext cx="26670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5" descr="gt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3505200"/>
            <a:ext cx="4648200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956"/>
    </mc:Choice>
    <mc:Fallback xmlns="">
      <p:transition spd="slow" advTm="54956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0"/>
            <a:ext cx="8915400" cy="1066800"/>
          </a:xfrm>
        </p:spPr>
        <p:txBody>
          <a:bodyPr/>
          <a:lstStyle/>
          <a:p>
            <a:pPr eaLnBrk="1" hangingPunct="1"/>
            <a:r>
              <a:rPr lang="sr-Latn-CS" b="0" u="sng" smtClean="0">
                <a:solidFill>
                  <a:srgbClr val="FFFF00"/>
                </a:solidFill>
                <a:effectLst/>
                <a:latin typeface="Arial" charset="0"/>
              </a:rPr>
              <a:t>3. </a:t>
            </a:r>
            <a:r>
              <a:rPr lang="sr-Cyrl-CS" b="0" u="sng" smtClean="0">
                <a:solidFill>
                  <a:srgbClr val="FFFF00"/>
                </a:solidFill>
                <a:effectLst/>
                <a:latin typeface="Arial" charset="0"/>
              </a:rPr>
              <a:t>Коензими за пренос </a:t>
            </a:r>
            <a:r>
              <a:rPr lang="en-US" b="0" u="sng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b="0" u="sng" smtClean="0">
                <a:solidFill>
                  <a:srgbClr val="FFFF00"/>
                </a:solidFill>
                <a:effectLst/>
                <a:latin typeface="Arial" charset="0"/>
              </a:rPr>
              <a:t>1 група</a:t>
            </a:r>
            <a:endParaRPr lang="en-US" b="0" u="sng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686800" cy="5562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ffectLst/>
                <a:latin typeface="Arial" charset="0"/>
              </a:rPr>
              <a:t>C</a:t>
            </a:r>
            <a:r>
              <a:rPr lang="sr-Cyrl-CS" sz="2800" dirty="0" smtClean="0">
                <a:effectLst/>
                <a:latin typeface="Arial" charset="0"/>
              </a:rPr>
              <a:t>1 хемијске групе садрже један угљеников атом</a:t>
            </a:r>
            <a:endParaRPr lang="sr-Latn-CS" sz="2800" dirty="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700" dirty="0" smtClean="0">
              <a:effectLst/>
              <a:latin typeface="Arial" charset="0"/>
            </a:endParaRPr>
          </a:p>
          <a:p>
            <a:pPr eaLnBrk="1" hangingPunct="1"/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Као преносиоци ових група служе:</a:t>
            </a:r>
          </a:p>
          <a:p>
            <a:pPr lvl="1" eaLnBrk="1" hangingPunct="1"/>
            <a:r>
              <a:rPr lang="sr-Cyrl-CS" sz="2400" u="sng" dirty="0" smtClean="0">
                <a:effectLst/>
                <a:latin typeface="Arial" charset="0"/>
              </a:rPr>
              <a:t>Фолна киселина </a:t>
            </a:r>
            <a:r>
              <a:rPr lang="sr-Latn-CS" sz="2400" u="sng" dirty="0" smtClean="0">
                <a:effectLst/>
                <a:latin typeface="Arial" charset="0"/>
              </a:rPr>
              <a:t>(тетрахидрофолат, THF, FH</a:t>
            </a:r>
            <a:r>
              <a:rPr lang="sr-Latn-CS" sz="2400" u="sng" baseline="-25000" dirty="0" smtClean="0">
                <a:effectLst/>
                <a:latin typeface="Arial" charset="0"/>
              </a:rPr>
              <a:t>4</a:t>
            </a:r>
            <a:r>
              <a:rPr lang="sr-Latn-CS" sz="2400" u="sng" dirty="0" smtClean="0">
                <a:effectLst/>
                <a:latin typeface="Arial" charset="0"/>
              </a:rPr>
              <a:t>) </a:t>
            </a:r>
          </a:p>
          <a:p>
            <a:pPr lvl="1" eaLnBrk="1" hangingPunct="1"/>
            <a:r>
              <a:rPr lang="sr-Latn-CS" sz="2400" u="sng" dirty="0" smtClean="0">
                <a:effectLst/>
                <a:latin typeface="Arial" charset="0"/>
              </a:rPr>
              <a:t>Витамин Б12</a:t>
            </a:r>
            <a:r>
              <a:rPr lang="sr-Cyrl-CS" sz="2400" u="sng" dirty="0" smtClean="0">
                <a:effectLst/>
                <a:latin typeface="Arial" charset="0"/>
              </a:rPr>
              <a:t> </a:t>
            </a:r>
            <a:endParaRPr lang="sr-Latn-CS" sz="2400" u="sng" dirty="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u="sng" dirty="0" smtClean="0">
                <a:effectLst/>
                <a:latin typeface="Arial" charset="0"/>
              </a:rPr>
              <a:t>С-аденозил метионин</a:t>
            </a:r>
            <a:r>
              <a:rPr lang="sr-Latn-CS" sz="2400" u="sng" dirty="0" smtClean="0">
                <a:effectLst/>
                <a:latin typeface="Arial" charset="0"/>
              </a:rPr>
              <a:t> (SAM)</a:t>
            </a:r>
            <a:endParaRPr lang="sr-Cyrl-CS" sz="2400" u="sng" dirty="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u="sng" dirty="0" smtClean="0">
                <a:effectLst/>
                <a:latin typeface="Arial" charset="0"/>
              </a:rPr>
              <a:t>Биотин или витамин Х</a:t>
            </a:r>
            <a:r>
              <a:rPr lang="en-US" sz="2400" u="sng" dirty="0" smtClean="0">
                <a:effectLst/>
                <a:latin typeface="Arial" charset="0"/>
              </a:rPr>
              <a:t> (vitamin H)</a:t>
            </a:r>
            <a:r>
              <a:rPr lang="sr-Cyrl-CS" sz="2400" u="sng" dirty="0" smtClean="0">
                <a:effectLst/>
                <a:latin typeface="Arial" charset="0"/>
              </a:rPr>
              <a:t> </a:t>
            </a:r>
            <a:endParaRPr lang="sr-Latn-CS" sz="2400" u="sng" dirty="0" smtClean="0">
              <a:effectLst/>
              <a:latin typeface="Arial" charset="0"/>
            </a:endParaRPr>
          </a:p>
          <a:p>
            <a:pPr lvl="1" eaLnBrk="1" hangingPunct="1"/>
            <a:endParaRPr lang="en-US" sz="700" u="sng" dirty="0" smtClean="0">
              <a:effectLst/>
              <a:latin typeface="Arial" charset="0"/>
            </a:endParaRPr>
          </a:p>
          <a:p>
            <a:pPr eaLnBrk="1" hangingPunct="1"/>
            <a:r>
              <a:rPr lang="en-US" sz="2800" dirty="0" smtClean="0">
                <a:effectLst/>
                <a:latin typeface="Arial" charset="0"/>
              </a:rPr>
              <a:t>S</a:t>
            </a:r>
            <a:r>
              <a:rPr lang="sr-Latn-CS" sz="2800" dirty="0" smtClean="0">
                <a:effectLst/>
                <a:latin typeface="Arial" charset="0"/>
              </a:rPr>
              <a:t>АМ, фолат и Б12 преносе 1</a:t>
            </a:r>
            <a:r>
              <a:rPr lang="en-US" sz="2800" dirty="0" smtClean="0">
                <a:effectLst/>
                <a:latin typeface="Arial" charset="0"/>
              </a:rPr>
              <a:t>C</a:t>
            </a:r>
            <a:r>
              <a:rPr lang="sr-Latn-CS" sz="2800" dirty="0" smtClean="0">
                <a:effectLst/>
                <a:latin typeface="Arial" charset="0"/>
              </a:rPr>
              <a:t> фр</a:t>
            </a:r>
            <a:r>
              <a:rPr lang="en-US" sz="2800" dirty="0" smtClean="0">
                <a:effectLst/>
                <a:latin typeface="Arial" charset="0"/>
              </a:rPr>
              <a:t>a</a:t>
            </a:r>
            <a:r>
              <a:rPr lang="sr-Latn-CS" sz="2800" dirty="0" smtClean="0">
                <a:effectLst/>
                <a:latin typeface="Arial" charset="0"/>
              </a:rPr>
              <a:t>гменте у којима је угљеник у нижем оксидационом стању него угљеник у </a:t>
            </a:r>
            <a:r>
              <a:rPr lang="en-US" sz="2800" dirty="0" smtClean="0">
                <a:effectLst/>
                <a:latin typeface="Arial" charset="0"/>
              </a:rPr>
              <a:t>C</a:t>
            </a:r>
            <a:r>
              <a:rPr lang="sr-Latn-CS" sz="2800" dirty="0" smtClean="0">
                <a:effectLst/>
                <a:latin typeface="Arial" charset="0"/>
              </a:rPr>
              <a:t>О</a:t>
            </a:r>
            <a:r>
              <a:rPr lang="sr-Latn-CS" sz="2800" baseline="-25000" dirty="0" smtClean="0">
                <a:effectLst/>
                <a:latin typeface="Arial" charset="0"/>
              </a:rPr>
              <a:t>2</a:t>
            </a:r>
            <a:r>
              <a:rPr lang="sr-Latn-CS" sz="2800" dirty="0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Latn-CS" sz="2800" dirty="0" smtClean="0">
                <a:solidFill>
                  <a:srgbClr val="FFFF00"/>
                </a:solidFill>
                <a:effectLst/>
                <a:latin typeface="Arial" charset="0"/>
              </a:rPr>
              <a:t>Биотин </a:t>
            </a:r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(</a:t>
            </a:r>
            <a:r>
              <a:rPr lang="sr-Latn-CS" sz="2800" dirty="0" smtClean="0">
                <a:solidFill>
                  <a:srgbClr val="FFFF00"/>
                </a:solidFill>
                <a:effectLst/>
                <a:latin typeface="Arial" charset="0"/>
              </a:rPr>
              <a:t>витамин Х</a:t>
            </a:r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Latn-CS" sz="2800" dirty="0" smtClean="0">
                <a:effectLst/>
                <a:latin typeface="Arial" charset="0"/>
              </a:rPr>
              <a:t> </a:t>
            </a:r>
            <a:r>
              <a:rPr lang="sr-Latn-CS" sz="2800" u="sng" dirty="0" smtClean="0">
                <a:effectLst/>
                <a:latin typeface="Arial" charset="0"/>
              </a:rPr>
              <a:t>преноси </a:t>
            </a:r>
            <a:r>
              <a:rPr lang="en-US" sz="2800" u="sng" dirty="0" smtClean="0">
                <a:effectLst/>
                <a:latin typeface="Arial" charset="0"/>
              </a:rPr>
              <a:t>C</a:t>
            </a:r>
            <a:r>
              <a:rPr lang="sr-Latn-CS" sz="2800" u="sng" dirty="0" smtClean="0">
                <a:effectLst/>
                <a:latin typeface="Arial" charset="0"/>
              </a:rPr>
              <a:t>О</a:t>
            </a:r>
            <a:r>
              <a:rPr lang="sr-Latn-CS" sz="2800" u="sng" baseline="-25000" dirty="0" smtClean="0">
                <a:effectLst/>
                <a:latin typeface="Arial" charset="0"/>
              </a:rPr>
              <a:t>2</a:t>
            </a:r>
            <a:r>
              <a:rPr lang="en-US" sz="2800" u="sng" baseline="-25000" dirty="0" smtClean="0">
                <a:effectLst/>
                <a:latin typeface="Arial" charset="0"/>
              </a:rPr>
              <a:t> </a:t>
            </a:r>
            <a:r>
              <a:rPr lang="sr-Cyrl-RS" sz="2800" dirty="0">
                <a:effectLst/>
                <a:latin typeface="Arial" charset="0"/>
              </a:rPr>
              <a:t>у облику СООН</a:t>
            </a:r>
            <a:r>
              <a:rPr lang="en-US" sz="2800" u="sng" baseline="-25000" dirty="0" smtClean="0">
                <a:effectLst/>
                <a:latin typeface="Arial" charset="0"/>
              </a:rPr>
              <a:t>    </a:t>
            </a:r>
            <a:endParaRPr lang="sr-Cyrl-CS" sz="2800" u="sng" baseline="-25000" dirty="0" smtClean="0"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713"/>
    </mc:Choice>
    <mc:Fallback xmlns="">
      <p:transition spd="slow" advTm="108713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114800"/>
            <a:ext cx="8915400" cy="2743200"/>
          </a:xfrm>
        </p:spPr>
        <p:txBody>
          <a:bodyPr/>
          <a:lstStyle/>
          <a:p>
            <a:pPr eaLnBrk="1" hangingPunct="1"/>
            <a:r>
              <a:rPr lang="sr-Latn-CS" sz="2400" smtClean="0">
                <a:effectLst/>
                <a:latin typeface="Arial" charset="0"/>
              </a:rPr>
              <a:t>Три основне структурне компоненте су:</a:t>
            </a:r>
          </a:p>
          <a:p>
            <a:pPr lvl="2" eaLnBrk="1" hangingPunct="1"/>
            <a:r>
              <a:rPr lang="sr-Latn-CS" smtClean="0">
                <a:effectLst/>
                <a:latin typeface="Arial" charset="0"/>
              </a:rPr>
              <a:t>Птеридински прстен</a:t>
            </a:r>
          </a:p>
          <a:p>
            <a:pPr lvl="2" eaLnBrk="1" hangingPunct="1"/>
            <a:r>
              <a:rPr lang="sr-Latn-CS" smtClean="0">
                <a:effectLst/>
                <a:latin typeface="Arial" charset="0"/>
              </a:rPr>
              <a:t>Парааминобензоева киселина</a:t>
            </a:r>
          </a:p>
          <a:p>
            <a:pPr lvl="2" eaLnBrk="1" hangingPunct="1"/>
            <a:r>
              <a:rPr lang="sr-Latn-CS" smtClean="0">
                <a:effectLst/>
                <a:latin typeface="Arial" charset="0"/>
              </a:rPr>
              <a:t>Полиглутаматни реп</a:t>
            </a:r>
            <a:endParaRPr lang="sr-Latn-CS" sz="1800" smtClean="0">
              <a:effectLst/>
              <a:latin typeface="Arial" charset="0"/>
            </a:endParaRPr>
          </a:p>
          <a:p>
            <a:pPr eaLnBrk="1" hangingPunct="1"/>
            <a:r>
              <a:rPr lang="sr-Latn-CS" sz="2400" u="sng" smtClean="0">
                <a:effectLst/>
                <a:latin typeface="Arial" charset="0"/>
              </a:rPr>
              <a:t>Активна коензимска форма је </a:t>
            </a:r>
            <a:r>
              <a:rPr lang="sr-Latn-CS" sz="2400" b="1" u="sng" smtClean="0">
                <a:solidFill>
                  <a:srgbClr val="FFFF00"/>
                </a:solidFill>
                <a:effectLst/>
                <a:latin typeface="Arial" charset="0"/>
              </a:rPr>
              <a:t>ТЕТРАХИДРОФОЛАТ</a:t>
            </a:r>
            <a:r>
              <a:rPr lang="sr-Latn-CS" sz="2400" u="sng" smtClean="0">
                <a:effectLst/>
                <a:latin typeface="Arial" charset="0"/>
              </a:rPr>
              <a:t> –</a:t>
            </a:r>
            <a:r>
              <a:rPr lang="en-US" sz="2400" u="sng" smtClean="0">
                <a:effectLst/>
                <a:latin typeface="Arial" charset="0"/>
              </a:rPr>
              <a:t>FH</a:t>
            </a:r>
            <a:r>
              <a:rPr lang="sr-Latn-CS" sz="2400" b="1" u="sng" baseline="-25000" smtClean="0">
                <a:effectLst/>
                <a:latin typeface="Arial" charset="0"/>
              </a:rPr>
              <a:t>4</a:t>
            </a:r>
          </a:p>
          <a:p>
            <a:pPr eaLnBrk="1" hangingPunct="1"/>
            <a:endParaRPr lang="sr-Latn-CS" sz="2400" u="sng" smtClean="0">
              <a:solidFill>
                <a:srgbClr val="000000"/>
              </a:solidFill>
              <a:effectLst/>
              <a:latin typeface="Arial" charset="0"/>
            </a:endParaRPr>
          </a:p>
          <a:p>
            <a:pPr lvl="2" eaLnBrk="1" hangingPunct="1"/>
            <a:endParaRPr lang="sr-Latn-CS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3993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676400"/>
            <a:ext cx="3352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0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838200"/>
          </a:xfrm>
          <a:noFill/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ФОЛНА КИСЕЛИНА (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ТЕТРАХИДРО</a:t>
            </a:r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ФОЛАТ, </a:t>
            </a:r>
            <a: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  <a:t>FH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4</a:t>
            </a:r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39941" name="Picture 8" descr="fol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76400"/>
            <a:ext cx="5762625" cy="22860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927"/>
    </mc:Choice>
    <mc:Fallback xmlns="">
      <p:transition spd="slow" advTm="8392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66800" y="0"/>
            <a:ext cx="7543800" cy="1066800"/>
          </a:xfrm>
        </p:spPr>
        <p:txBody>
          <a:bodyPr/>
          <a:lstStyle/>
          <a:p>
            <a:pPr eaLnBrk="1" hangingPunct="1"/>
            <a:r>
              <a:rPr lang="sr-Latn-CS" sz="3600" b="0" u="sng" smtClean="0">
                <a:solidFill>
                  <a:srgbClr val="FFFF00"/>
                </a:solidFill>
                <a:effectLst/>
                <a:latin typeface="Arial" charset="0"/>
              </a:rPr>
              <a:t>ВИТАМИНИ  Б  КОМПЛЕКСА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Тиамин </a:t>
            </a:r>
            <a:r>
              <a:rPr lang="sr-Latn-CS" sz="2800" dirty="0" smtClean="0">
                <a:effectLst/>
                <a:latin typeface="Arial" charset="0"/>
              </a:rPr>
              <a:t> (</a:t>
            </a:r>
            <a:r>
              <a:rPr lang="sr-Cyrl-CS" sz="2800" dirty="0" smtClean="0">
                <a:effectLst/>
                <a:latin typeface="Arial" charset="0"/>
              </a:rPr>
              <a:t>витамин</a:t>
            </a:r>
            <a:r>
              <a:rPr lang="sr-Latn-CS" sz="2800" dirty="0" smtClean="0">
                <a:effectLst/>
                <a:latin typeface="Arial" charset="0"/>
              </a:rPr>
              <a:t> Б1)</a:t>
            </a:r>
            <a:endParaRPr lang="sr-Cyrl-CS" sz="2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Рибофлавин</a:t>
            </a:r>
            <a:r>
              <a:rPr lang="sr-Latn-CS" sz="2800" dirty="0" smtClean="0">
                <a:effectLst/>
                <a:latin typeface="Arial" charset="0"/>
              </a:rPr>
              <a:t> (</a:t>
            </a:r>
            <a:r>
              <a:rPr lang="sr-Cyrl-CS" sz="2800" dirty="0" smtClean="0">
                <a:effectLst/>
                <a:latin typeface="Arial" charset="0"/>
              </a:rPr>
              <a:t>витамин</a:t>
            </a:r>
            <a:r>
              <a:rPr lang="sr-Latn-CS" sz="2800" dirty="0" smtClean="0">
                <a:effectLst/>
                <a:latin typeface="Arial" charset="0"/>
              </a:rPr>
              <a:t> Б2)</a:t>
            </a:r>
            <a:endParaRPr lang="sr-Cyrl-CS" sz="2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Пантонтенска киселина</a:t>
            </a:r>
            <a:r>
              <a:rPr lang="en-US" sz="2800" dirty="0" smtClean="0">
                <a:effectLst/>
                <a:latin typeface="Arial" charset="0"/>
              </a:rPr>
              <a:t> </a:t>
            </a:r>
            <a:r>
              <a:rPr lang="sr-Latn-CS" sz="2800" dirty="0" smtClean="0">
                <a:effectLst/>
                <a:latin typeface="Arial" charset="0"/>
              </a:rPr>
              <a:t>(</a:t>
            </a:r>
            <a:r>
              <a:rPr lang="sr-Cyrl-CS" sz="2800" dirty="0" smtClean="0">
                <a:effectLst/>
                <a:latin typeface="Arial" charset="0"/>
              </a:rPr>
              <a:t>витамин</a:t>
            </a:r>
            <a:r>
              <a:rPr lang="sr-Latn-CS" sz="2800" dirty="0" smtClean="0">
                <a:effectLst/>
                <a:latin typeface="Arial" charset="0"/>
              </a:rPr>
              <a:t> Б</a:t>
            </a:r>
            <a:r>
              <a:rPr lang="en-US" sz="2800" dirty="0" smtClean="0">
                <a:effectLst/>
                <a:latin typeface="Arial" charset="0"/>
              </a:rPr>
              <a:t>5</a:t>
            </a:r>
            <a:r>
              <a:rPr lang="sr-Latn-CS" sz="2800" dirty="0" smtClean="0">
                <a:effectLst/>
                <a:latin typeface="Arial" charset="0"/>
              </a:rPr>
              <a:t>)</a:t>
            </a:r>
            <a:endParaRPr lang="sr-Cyrl-CS" sz="2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Ниацин (ПП фактор, витамин Б3)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Пиридоксин (витамин </a:t>
            </a:r>
            <a:r>
              <a:rPr lang="en-US" sz="2800" dirty="0" smtClean="0">
                <a:effectLst/>
                <a:latin typeface="Arial" charset="0"/>
              </a:rPr>
              <a:t>Б</a:t>
            </a:r>
            <a:r>
              <a:rPr lang="sr-Cyrl-CS" sz="2800" dirty="0" smtClean="0">
                <a:effectLst/>
                <a:latin typeface="Arial" charset="0"/>
              </a:rPr>
              <a:t>6)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Биотин (витамин </a:t>
            </a:r>
            <a:r>
              <a:rPr lang="en-US" sz="2800" dirty="0" smtClean="0">
                <a:effectLst/>
                <a:latin typeface="Arial" charset="0"/>
              </a:rPr>
              <a:t>Х (vitamin H)</a:t>
            </a:r>
            <a:r>
              <a:rPr lang="sr-Cyrl-RS" sz="2800" dirty="0" smtClean="0">
                <a:effectLst/>
                <a:latin typeface="Arial" charset="0"/>
              </a:rPr>
              <a:t> витамин Б7</a:t>
            </a:r>
            <a:r>
              <a:rPr lang="sr-Cyrl-CS" sz="2800" dirty="0" smtClean="0">
                <a:effectLst/>
                <a:latin typeface="Arial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Кобаламин (витамин </a:t>
            </a:r>
            <a:r>
              <a:rPr lang="en-US" sz="2800" dirty="0" smtClean="0">
                <a:effectLst/>
                <a:latin typeface="Arial" charset="0"/>
              </a:rPr>
              <a:t>Б</a:t>
            </a:r>
            <a:r>
              <a:rPr lang="sr-Cyrl-CS" sz="2800" dirty="0" smtClean="0">
                <a:effectLst/>
                <a:latin typeface="Arial" charset="0"/>
              </a:rPr>
              <a:t>12)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Фолна киселина</a:t>
            </a:r>
            <a:r>
              <a:rPr lang="en-US" sz="2800" dirty="0" smtClean="0">
                <a:effectLst/>
                <a:latin typeface="Arial" charset="0"/>
              </a:rPr>
              <a:t> </a:t>
            </a:r>
            <a:r>
              <a:rPr lang="sr-Latn-CS" sz="2800" dirty="0" smtClean="0">
                <a:effectLst/>
                <a:latin typeface="Arial" charset="0"/>
              </a:rPr>
              <a:t>(</a:t>
            </a:r>
            <a:r>
              <a:rPr lang="sr-Cyrl-CS" sz="2800" dirty="0" smtClean="0">
                <a:effectLst/>
                <a:latin typeface="Arial" charset="0"/>
              </a:rPr>
              <a:t>витамин</a:t>
            </a:r>
            <a:r>
              <a:rPr lang="sr-Latn-CS" sz="2800" dirty="0" smtClean="0">
                <a:effectLst/>
                <a:latin typeface="Arial" charset="0"/>
              </a:rPr>
              <a:t> Б</a:t>
            </a:r>
            <a:r>
              <a:rPr lang="en-US" sz="2800" dirty="0" smtClean="0">
                <a:effectLst/>
                <a:latin typeface="Arial" charset="0"/>
              </a:rPr>
              <a:t>9</a:t>
            </a:r>
            <a:r>
              <a:rPr lang="sr-Latn-CS" sz="2800" dirty="0" smtClean="0">
                <a:effectLst/>
                <a:latin typeface="Arial" charset="0"/>
              </a:rPr>
              <a:t>)</a:t>
            </a:r>
            <a:endParaRPr lang="sr-Cyrl-CS" sz="2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Холин (витамин Б4)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Липонска киселина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dirty="0" smtClean="0">
                <a:effectLst/>
                <a:latin typeface="Arial" charset="0"/>
              </a:rPr>
              <a:t>Карнитин</a:t>
            </a:r>
            <a:r>
              <a:rPr lang="en-US" sz="2800" dirty="0" smtClean="0"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812"/>
    </mc:Choice>
    <mc:Fallback xmlns="">
      <p:transition spd="slow" advTm="126812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2590800"/>
          </a:xfrm>
        </p:spPr>
        <p:txBody>
          <a:bodyPr/>
          <a:lstStyle/>
          <a:p>
            <a:pPr eaLnBrk="1" hangingPunct="1"/>
            <a:r>
              <a:rPr lang="sr-Latn-CS" sz="2600" smtClean="0">
                <a:effectLst/>
                <a:latin typeface="Arial" charset="0"/>
              </a:rPr>
              <a:t>Фолна киселина, </a:t>
            </a:r>
            <a:r>
              <a:rPr lang="en-US" sz="2600" smtClean="0">
                <a:effectLst/>
                <a:latin typeface="Arial" charset="0"/>
              </a:rPr>
              <a:t>FH</a:t>
            </a:r>
            <a:r>
              <a:rPr lang="sr-Latn-CS" sz="2600" baseline="-25000" smtClean="0">
                <a:effectLst/>
                <a:latin typeface="Arial" charset="0"/>
              </a:rPr>
              <a:t>4</a:t>
            </a:r>
            <a:r>
              <a:rPr lang="sr-Latn-CS" sz="2600" smtClean="0">
                <a:effectLst/>
                <a:latin typeface="Arial" charset="0"/>
              </a:rPr>
              <a:t>, је витамин неопходан за 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еритропоезу</a:t>
            </a:r>
            <a:r>
              <a:rPr lang="sr-Latn-CS" sz="2600" smtClean="0">
                <a:effectLst/>
                <a:latin typeface="Arial" charset="0"/>
              </a:rPr>
              <a:t>, у метаболизму АК 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метионин</a:t>
            </a:r>
            <a:r>
              <a:rPr lang="sr-Latn-CS" sz="2600" smtClean="0">
                <a:effectLst/>
                <a:latin typeface="Arial" charset="0"/>
              </a:rPr>
              <a:t> и за синтезу 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пуринских нуклеотида</a:t>
            </a:r>
            <a:endParaRPr lang="en-US" sz="26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900" smtClean="0">
              <a:effectLst/>
              <a:latin typeface="Arial" charset="0"/>
            </a:endParaRPr>
          </a:p>
          <a:p>
            <a:pPr eaLnBrk="1" hangingPunct="1"/>
            <a:r>
              <a:rPr lang="sr-Latn-CS" sz="2600" smtClean="0">
                <a:effectLst/>
                <a:latin typeface="Arial" charset="0"/>
              </a:rPr>
              <a:t>С1 фрагмент се прихвата на један или оба азота у положајима 5 и 10 (</a:t>
            </a:r>
            <a:r>
              <a:rPr lang="en-US" sz="2600" smtClean="0">
                <a:solidFill>
                  <a:srgbClr val="FFFF00"/>
                </a:solidFill>
                <a:effectLst/>
                <a:latin typeface="Arial" charset="0"/>
              </a:rPr>
              <a:t>N</a:t>
            </a:r>
            <a:r>
              <a:rPr lang="sr-Latn-CS" sz="2600" baseline="30000" smtClean="0">
                <a:solidFill>
                  <a:srgbClr val="FFFF00"/>
                </a:solidFill>
                <a:effectLst/>
                <a:latin typeface="Arial" charset="0"/>
              </a:rPr>
              <a:t>5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 и </a:t>
            </a:r>
            <a:r>
              <a:rPr lang="en-US" sz="2600" smtClean="0">
                <a:solidFill>
                  <a:srgbClr val="FFFF00"/>
                </a:solidFill>
                <a:effectLst/>
                <a:latin typeface="Arial" charset="0"/>
              </a:rPr>
              <a:t>N</a:t>
            </a:r>
            <a:r>
              <a:rPr lang="sr-Latn-CS" sz="2600" baseline="30000" smtClean="0">
                <a:solidFill>
                  <a:srgbClr val="FFFF00"/>
                </a:solidFill>
                <a:effectLst/>
                <a:latin typeface="Arial" charset="0"/>
              </a:rPr>
              <a:t>10</a:t>
            </a:r>
            <a:r>
              <a:rPr lang="sr-Latn-CS" sz="2600" smtClean="0">
                <a:effectLst/>
                <a:latin typeface="Arial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endParaRPr lang="sr-Latn-CS" sz="800" smtClean="0">
              <a:effectLst/>
              <a:latin typeface="Arial" charset="0"/>
            </a:endParaRPr>
          </a:p>
          <a:p>
            <a:pPr eaLnBrk="1" hangingPunct="1"/>
            <a:r>
              <a:rPr lang="sr-Latn-CS" sz="2600" smtClean="0">
                <a:effectLst/>
                <a:latin typeface="Arial" charset="0"/>
              </a:rPr>
              <a:t>Фолат омогућава везивање С1 група на атоме сумпора и угљеника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228600"/>
            <a:ext cx="8915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sr-Cyrl-C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Тетрахидрофолат</a:t>
            </a:r>
            <a:r>
              <a:rPr lang="sr-Latn-C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, FH</a:t>
            </a:r>
            <a:r>
              <a:rPr lang="sr-Latn-CS" sz="4400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4</a:t>
            </a:r>
            <a:endParaRPr lang="en-US" sz="4400" baseline="-25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40964" name="Picture 8" descr="folate-derivativ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4308475"/>
            <a:ext cx="524192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452"/>
    </mc:Choice>
    <mc:Fallback xmlns="">
      <p:transition spd="slow" advTm="89452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48400" y="0"/>
            <a:ext cx="2895600" cy="6858000"/>
          </a:xfrm>
        </p:spPr>
        <p:txBody>
          <a:bodyPr/>
          <a:lstStyle/>
          <a:p>
            <a:pPr eaLnBrk="1" hangingPunct="1"/>
            <a:r>
              <a:rPr lang="sr-Latn-CS" sz="2800" smtClean="0">
                <a:effectLst/>
                <a:latin typeface="Arial" charset="0"/>
              </a:rPr>
              <a:t>С1 групе док су везане за </a:t>
            </a:r>
            <a:r>
              <a:rPr lang="en-US" sz="2800" smtClean="0">
                <a:effectLst/>
                <a:latin typeface="Arial" charset="0"/>
              </a:rPr>
              <a:t>FH</a:t>
            </a:r>
            <a:r>
              <a:rPr lang="sr-Latn-CS" sz="2800" baseline="-25000" smtClean="0">
                <a:effectLst/>
                <a:latin typeface="Arial" charset="0"/>
              </a:rPr>
              <a:t>4</a:t>
            </a:r>
            <a:r>
              <a:rPr lang="sr-Latn-CS" sz="2800" smtClean="0">
                <a:effectLst/>
                <a:latin typeface="Arial" charset="0"/>
              </a:rPr>
              <a:t> могу да се оксидују или редукују:</a:t>
            </a:r>
            <a:r>
              <a:rPr lang="sr-Latn-CS" smtClean="0">
                <a:effectLst/>
                <a:latin typeface="Arial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sr-Latn-CS" sz="900" smtClean="0">
              <a:effectLst/>
              <a:latin typeface="Arial" charset="0"/>
            </a:endParaRPr>
          </a:p>
          <a:p>
            <a:pPr lvl="1" eaLnBrk="1" hangingPunct="1"/>
            <a:r>
              <a:rPr lang="sr-Latn-CS" sz="2600" smtClean="0">
                <a:effectLst/>
                <a:latin typeface="Arial" charset="0"/>
              </a:rPr>
              <a:t>највише је оксидован угљеник у </a:t>
            </a:r>
            <a:r>
              <a:rPr lang="en-US" sz="2600" smtClean="0">
                <a:effectLst/>
                <a:latin typeface="Arial" charset="0"/>
              </a:rPr>
              <a:t>N</a:t>
            </a:r>
            <a:r>
              <a:rPr lang="sr-Latn-CS" sz="2600" baseline="30000" smtClean="0">
                <a:effectLst/>
                <a:latin typeface="Arial" charset="0"/>
              </a:rPr>
              <a:t>10</a:t>
            </a:r>
            <a:r>
              <a:rPr lang="sr-Latn-CS" sz="2600" smtClean="0">
                <a:effectLst/>
                <a:latin typeface="Arial" charset="0"/>
              </a:rPr>
              <a:t>-формил-</a:t>
            </a:r>
            <a:r>
              <a:rPr lang="en-US" sz="2600" smtClean="0">
                <a:effectLst/>
                <a:latin typeface="Arial" charset="0"/>
              </a:rPr>
              <a:t>FH</a:t>
            </a:r>
            <a:r>
              <a:rPr lang="sr-Latn-CS" sz="2600" baseline="-25000" smtClean="0">
                <a:effectLst/>
                <a:latin typeface="Arial" charset="0"/>
              </a:rPr>
              <a:t>4</a:t>
            </a:r>
            <a:r>
              <a:rPr lang="sr-Latn-CS" smtClean="0">
                <a:effectLst/>
                <a:latin typeface="Arial" charset="0"/>
              </a:rPr>
              <a:t> </a:t>
            </a:r>
          </a:p>
          <a:p>
            <a:pPr lvl="1" eaLnBrk="1" hangingPunct="1"/>
            <a:r>
              <a:rPr lang="sr-Latn-CS" sz="2600" smtClean="0">
                <a:effectLst/>
                <a:latin typeface="Arial" charset="0"/>
              </a:rPr>
              <a:t>највише је редукован облик </a:t>
            </a:r>
            <a:r>
              <a:rPr lang="en-US" sz="2600" smtClean="0">
                <a:effectLst/>
                <a:latin typeface="Arial" charset="0"/>
              </a:rPr>
              <a:t>N</a:t>
            </a:r>
            <a:r>
              <a:rPr lang="sr-Latn-CS" sz="2600" baseline="30000" smtClean="0">
                <a:effectLst/>
                <a:latin typeface="Arial" charset="0"/>
              </a:rPr>
              <a:t>5</a:t>
            </a:r>
            <a:r>
              <a:rPr lang="sr-Latn-CS" sz="2600" smtClean="0">
                <a:effectLst/>
                <a:latin typeface="Arial" charset="0"/>
              </a:rPr>
              <a:t>-метил-</a:t>
            </a:r>
            <a:r>
              <a:rPr lang="en-US" sz="2600" smtClean="0">
                <a:effectLst/>
                <a:latin typeface="Arial" charset="0"/>
              </a:rPr>
              <a:t>FH</a:t>
            </a:r>
            <a:r>
              <a:rPr lang="sr-Latn-CS" sz="2600" baseline="-25000" smtClean="0">
                <a:effectLst/>
                <a:latin typeface="Arial" charset="0"/>
              </a:rPr>
              <a:t>4</a:t>
            </a:r>
            <a:r>
              <a:rPr lang="sr-Latn-CS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  <a:p>
            <a:pPr eaLnBrk="1" hangingPunct="1"/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41987" name="Picture 4" descr="30281_6 FOL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373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3733800" y="1752600"/>
            <a:ext cx="1062038" cy="1525588"/>
          </a:xfrm>
          <a:prstGeom prst="rect">
            <a:avLst/>
          </a:prstGeom>
          <a:noFill/>
          <a:ln w="603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>
                <a:latin typeface="Tahoma" pitchFamily="34" charset="0"/>
              </a:rPr>
              <a:t>Bbb      </a:t>
            </a:r>
          </a:p>
          <a:p>
            <a:endParaRPr lang="sr-Latn-CS">
              <a:latin typeface="Tahoma" pitchFamily="34" charset="0"/>
            </a:endParaRPr>
          </a:p>
          <a:p>
            <a:endParaRPr lang="sr-Latn-CS">
              <a:latin typeface="Tahoma" pitchFamily="34" charset="0"/>
            </a:endParaRPr>
          </a:p>
          <a:p>
            <a:endParaRPr lang="sr-Latn-CS">
              <a:latin typeface="Tahoma" pitchFamily="34" charset="0"/>
            </a:endParaRPr>
          </a:p>
          <a:p>
            <a:endParaRPr lang="en-US">
              <a:latin typeface="Tahoma" pitchFamily="34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0" y="4648200"/>
            <a:ext cx="990600" cy="1252538"/>
          </a:xfrm>
          <a:prstGeom prst="rect">
            <a:avLst/>
          </a:prstGeom>
          <a:noFill/>
          <a:ln w="603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Bbb</a:t>
            </a:r>
          </a:p>
          <a:p>
            <a:pPr>
              <a:spcBef>
                <a:spcPct val="50000"/>
              </a:spcBef>
            </a:pPr>
            <a:endParaRPr lang="sr-Latn-CS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62"/>
    </mc:Choice>
    <mc:Fallback xmlns="">
      <p:transition spd="slow" advTm="79262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pPr eaLnBrk="1" hangingPunct="1"/>
            <a:r>
              <a:rPr lang="sr-Latn-CS" b="0" smtClean="0">
                <a:solidFill>
                  <a:srgbClr val="000000"/>
                </a:solidFill>
                <a:effectLst/>
                <a:latin typeface="Arial" charset="0"/>
              </a:rPr>
              <a:t>ВИТАМИН Б12</a:t>
            </a:r>
            <a:endParaRPr lang="en-US" b="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5105400" cy="4648200"/>
          </a:xfrm>
        </p:spPr>
        <p:txBody>
          <a:bodyPr/>
          <a:lstStyle/>
          <a:p>
            <a:pPr eaLnBrk="1" hangingPunct="1"/>
            <a:r>
              <a:rPr lang="sr-Latn-CS" smtClean="0">
                <a:effectLst/>
                <a:latin typeface="Arial" charset="0"/>
              </a:rPr>
              <a:t>Основу структуре чини:</a:t>
            </a:r>
          </a:p>
          <a:p>
            <a:pPr lvl="1" eaLnBrk="1" hangingPunct="1"/>
            <a:r>
              <a:rPr lang="sr-Latn-CS" smtClean="0">
                <a:effectLst/>
                <a:latin typeface="Arial" charset="0"/>
              </a:rPr>
              <a:t>Корински прстен</a:t>
            </a:r>
          </a:p>
          <a:p>
            <a:pPr lvl="1" eaLnBrk="1" hangingPunct="1"/>
            <a:r>
              <a:rPr lang="sr-Latn-CS" smtClean="0">
                <a:effectLst/>
                <a:latin typeface="Arial" charset="0"/>
              </a:rPr>
              <a:t>За </a:t>
            </a:r>
            <a:r>
              <a:rPr lang="en-US" smtClean="0">
                <a:effectLst/>
                <a:latin typeface="Arial" charset="0"/>
              </a:rPr>
              <a:t>N</a:t>
            </a:r>
            <a:r>
              <a:rPr lang="sr-Latn-CS" smtClean="0">
                <a:effectLst/>
                <a:latin typeface="Arial" charset="0"/>
              </a:rPr>
              <a:t>-те коринског прстена координативним везама везан кобалт, </a:t>
            </a:r>
            <a:r>
              <a:rPr lang="en-US" smtClean="0">
                <a:effectLst/>
                <a:latin typeface="Arial" charset="0"/>
              </a:rPr>
              <a:t>C</a:t>
            </a:r>
            <a:r>
              <a:rPr lang="sr-Latn-CS" smtClean="0">
                <a:effectLst/>
                <a:latin typeface="Arial" charset="0"/>
              </a:rPr>
              <a:t>о</a:t>
            </a:r>
          </a:p>
          <a:p>
            <a:pPr eaLnBrk="1" hangingPunct="1"/>
            <a:r>
              <a:rPr lang="sr-Latn-CS" smtClean="0">
                <a:effectLst/>
                <a:latin typeface="Arial" charset="0"/>
              </a:rPr>
              <a:t>Још једна координативна веза </a:t>
            </a:r>
            <a:r>
              <a:rPr lang="en-US" smtClean="0">
                <a:effectLst/>
                <a:latin typeface="Arial" charset="0"/>
              </a:rPr>
              <a:t>C</a:t>
            </a:r>
            <a:r>
              <a:rPr lang="sr-Latn-CS" smtClean="0">
                <a:effectLst/>
                <a:latin typeface="Arial" charset="0"/>
              </a:rPr>
              <a:t>о за везивање С1 групе</a:t>
            </a:r>
          </a:p>
        </p:txBody>
      </p:sp>
      <p:pic>
        <p:nvPicPr>
          <p:cNvPr id="45060" name="Picture 6" descr="b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057400"/>
            <a:ext cx="4038600" cy="401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8"/>
          <p:cNvSpPr>
            <a:spLocks noChangeArrowheads="1"/>
          </p:cNvSpPr>
          <p:nvPr/>
        </p:nvSpPr>
        <p:spPr bwMode="auto">
          <a:xfrm>
            <a:off x="0" y="533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sr-Latn-CS" sz="4400">
                <a:solidFill>
                  <a:srgbClr val="FFFF00"/>
                </a:solidFill>
                <a:latin typeface="Arial" charset="0"/>
              </a:rPr>
              <a:t>ВИТАМИН Б12</a:t>
            </a:r>
            <a:endParaRPr lang="en-US" sz="440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454"/>
    </mc:Choice>
    <mc:Fallback xmlns="">
      <p:transition spd="slow" advTm="111454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800600"/>
            <a:ext cx="9144000" cy="2057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000" smtClean="0">
                <a:effectLst/>
                <a:latin typeface="Arial" charset="0"/>
              </a:rPr>
              <a:t>Могући облици: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1800" smtClean="0">
                <a:effectLst/>
                <a:latin typeface="Arial" charset="0"/>
              </a:rPr>
              <a:t>Метилкобаламин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1800" smtClean="0">
                <a:effectLst/>
                <a:latin typeface="Arial" charset="0"/>
              </a:rPr>
              <a:t>5</a:t>
            </a:r>
            <a:r>
              <a:rPr lang="en-US" sz="1800" smtClean="0">
                <a:effectLst/>
                <a:latin typeface="Arial" charset="0"/>
              </a:rPr>
              <a:t>‘</a:t>
            </a:r>
            <a:r>
              <a:rPr lang="sr-Latn-CS" sz="1800" smtClean="0">
                <a:effectLst/>
                <a:latin typeface="Arial" charset="0"/>
              </a:rPr>
              <a:t>-деоксиаденозилкобаламин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1800" smtClean="0">
                <a:effectLst/>
                <a:latin typeface="Arial" charset="0"/>
              </a:rPr>
              <a:t>Цијанкобаламин – дијететски облик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1800" smtClean="0">
              <a:effectLst/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6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000" smtClean="0">
                <a:solidFill>
                  <a:srgbClr val="FFFF00"/>
                </a:solidFill>
                <a:effectLst/>
                <a:latin typeface="Arial" charset="0"/>
              </a:rPr>
              <a:t>У организму има 2-5 mg Б12, у јетри 1 mg, довољно за 3-6 год.</a:t>
            </a:r>
            <a:endParaRPr lang="en-US" sz="2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smtClean="0">
              <a:effectLst/>
              <a:latin typeface="Arial" charset="0"/>
            </a:endParaRPr>
          </a:p>
        </p:txBody>
      </p:sp>
      <p:pic>
        <p:nvPicPr>
          <p:cNvPr id="46083" name="Picture 5" descr="-b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914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297"/>
    </mc:Choice>
    <mc:Fallback xmlns="">
      <p:transition spd="slow" advTm="63297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26126" y="0"/>
            <a:ext cx="9144000" cy="1295400"/>
          </a:xfrm>
        </p:spPr>
        <p:txBody>
          <a:bodyPr/>
          <a:lstStyle/>
          <a:p>
            <a:pPr eaLnBrk="1" hangingPunct="1"/>
            <a:r>
              <a:rPr lang="sr-Cyrl-CS" sz="4000" b="0" dirty="0" smtClean="0">
                <a:solidFill>
                  <a:srgbClr val="FFFF00"/>
                </a:solidFill>
                <a:effectLst/>
                <a:latin typeface="Arial" charset="0"/>
              </a:rPr>
              <a:t>Кобаламин  - </a:t>
            </a:r>
            <a:r>
              <a:rPr lang="en-US" sz="4000" b="0" dirty="0" err="1" smtClean="0">
                <a:solidFill>
                  <a:srgbClr val="FFFF00"/>
                </a:solidFill>
                <a:effectLst/>
                <a:latin typeface="Arial" charset="0"/>
              </a:rPr>
              <a:t>вит</a:t>
            </a:r>
            <a:r>
              <a:rPr lang="sr-Cyrl-CS" sz="4000" b="0" dirty="0" smtClean="0">
                <a:solidFill>
                  <a:srgbClr val="FFFF00"/>
                </a:solidFill>
                <a:effectLst/>
                <a:latin typeface="Arial" charset="0"/>
              </a:rPr>
              <a:t>амин Б12</a:t>
            </a:r>
            <a:r>
              <a:rPr lang="en-US" sz="4000" dirty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886" y="1066800"/>
            <a:ext cx="9144000" cy="4876800"/>
          </a:xfrm>
        </p:spPr>
        <p:txBody>
          <a:bodyPr/>
          <a:lstStyle/>
          <a:p>
            <a:pPr eaLnBrk="1" hangingPunct="1"/>
            <a:r>
              <a:rPr lang="sr-Cyrl-CS" dirty="0" smtClean="0">
                <a:effectLst/>
                <a:latin typeface="Arial" charset="0"/>
              </a:rPr>
              <a:t>Код људи постоје само две реакције у којима кобаламин може да служи као коензим:</a:t>
            </a:r>
          </a:p>
          <a:p>
            <a:pPr lvl="1" eaLnBrk="1" hangingPunct="1"/>
            <a:r>
              <a:rPr lang="sr-Cyrl-CS" dirty="0" smtClean="0">
                <a:solidFill>
                  <a:srgbClr val="FFFF00"/>
                </a:solidFill>
                <a:effectLst/>
                <a:latin typeface="Arial" charset="0"/>
              </a:rPr>
              <a:t>Метилација хомоцистеина у метионин</a:t>
            </a:r>
            <a:r>
              <a:rPr lang="sr-Latn-CS" dirty="0" smtClean="0">
                <a:effectLst/>
                <a:latin typeface="Arial" charset="0"/>
              </a:rPr>
              <a:t> – </a:t>
            </a:r>
            <a:r>
              <a:rPr lang="sr-Latn-CS" sz="2400" dirty="0" smtClean="0">
                <a:effectLst/>
                <a:latin typeface="Arial" charset="0"/>
              </a:rPr>
              <a:t>пренос метил гр. са </a:t>
            </a:r>
            <a:r>
              <a:rPr lang="en-US" sz="2400" dirty="0" smtClean="0">
                <a:effectLst/>
                <a:latin typeface="Arial" charset="0"/>
              </a:rPr>
              <a:t>N</a:t>
            </a:r>
            <a:r>
              <a:rPr lang="sr-Latn-CS" sz="2400" baseline="30000" dirty="0" smtClean="0">
                <a:effectLst/>
                <a:latin typeface="Arial" charset="0"/>
              </a:rPr>
              <a:t>5</a:t>
            </a:r>
            <a:r>
              <a:rPr lang="sr-Latn-CS" sz="2400" dirty="0" smtClean="0">
                <a:effectLst/>
                <a:latin typeface="Arial" charset="0"/>
              </a:rPr>
              <a:t>-метил-</a:t>
            </a:r>
            <a:r>
              <a:rPr lang="en-US" sz="2400" dirty="0" smtClean="0">
                <a:effectLst/>
                <a:latin typeface="Arial" charset="0"/>
              </a:rPr>
              <a:t>FH</a:t>
            </a:r>
            <a:r>
              <a:rPr lang="sr-Latn-CS" sz="2400" baseline="-25000" dirty="0" smtClean="0">
                <a:effectLst/>
                <a:latin typeface="Arial" charset="0"/>
              </a:rPr>
              <a:t>4</a:t>
            </a:r>
            <a:r>
              <a:rPr lang="sr-Cyrl-RS" sz="2400" baseline="-25000" dirty="0" smtClean="0">
                <a:effectLst/>
                <a:latin typeface="Arial" charset="0"/>
              </a:rPr>
              <a:t> </a:t>
            </a:r>
            <a:r>
              <a:rPr lang="sr-Latn-CS" sz="2400" dirty="0" smtClean="0">
                <a:effectLst/>
                <a:latin typeface="Arial" charset="0"/>
              </a:rPr>
              <a:t> на </a:t>
            </a:r>
            <a:r>
              <a:rPr lang="sr-Cyrl-RS" sz="2400" dirty="0" smtClean="0">
                <a:effectLst/>
                <a:latin typeface="Arial" charset="0"/>
              </a:rPr>
              <a:t>Б12, при чему се добија </a:t>
            </a:r>
            <a:r>
              <a:rPr lang="sr-Cyrl-RS" sz="2400" dirty="0" smtClean="0">
                <a:solidFill>
                  <a:srgbClr val="FFFF00"/>
                </a:solidFill>
                <a:effectLst/>
                <a:latin typeface="Arial" charset="0"/>
              </a:rPr>
              <a:t>метил кобаламин</a:t>
            </a:r>
            <a:r>
              <a:rPr lang="sr-Cyrl-RS" sz="2400" dirty="0" smtClean="0">
                <a:effectLst/>
                <a:latin typeface="Arial" charset="0"/>
              </a:rPr>
              <a:t>, а затим се метил преноси на </a:t>
            </a:r>
            <a:r>
              <a:rPr lang="sr-Latn-CS" sz="2400" dirty="0" smtClean="0">
                <a:effectLst/>
                <a:latin typeface="Arial" charset="0"/>
              </a:rPr>
              <a:t>хомоцистеин при чему настаје метионин – ензим је МЕТИОНИН СИНТАЗА, метил-трансфераза</a:t>
            </a:r>
            <a:endParaRPr lang="sr-Cyrl-CS" sz="2400" b="1" baseline="-25000" dirty="0" smtClean="0">
              <a:effectLst/>
              <a:latin typeface="Arial" charset="0"/>
            </a:endParaRPr>
          </a:p>
        </p:txBody>
      </p:sp>
      <p:pic>
        <p:nvPicPr>
          <p:cNvPr id="4" name="Picture 6" descr="Folicacid-B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267200"/>
            <a:ext cx="5334000" cy="246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51"/>
    </mc:Choice>
    <mc:Fallback xmlns="">
      <p:transition spd="slow" advTm="83751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7200"/>
            <a:ext cx="9144000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eaLnBrk="1" hangingPunct="1"/>
            <a:r>
              <a:rPr lang="sr-Cyrl-C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Кобаламин  - </a:t>
            </a:r>
            <a:r>
              <a:rPr lang="en-US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вит</a:t>
            </a:r>
            <a:r>
              <a:rPr lang="sr-Cyrl-C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амин Б12</a:t>
            </a:r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lvl="1" eaLnBrk="1" hangingPunct="1"/>
            <a:endParaRPr lang="en-US" b="1" dirty="0" smtClean="0">
              <a:solidFill>
                <a:srgbClr val="FFFF00"/>
              </a:solidFill>
              <a:latin typeface="Arial" charset="0"/>
            </a:endParaRPr>
          </a:p>
          <a:p>
            <a:pPr lvl="1" eaLnBrk="1" hangingPunct="1"/>
            <a:endParaRPr lang="en-US" b="1" dirty="0">
              <a:solidFill>
                <a:srgbClr val="FFFF00"/>
              </a:solidFill>
              <a:latin typeface="Arial" charset="0"/>
            </a:endParaRPr>
          </a:p>
          <a:p>
            <a:pPr lvl="1" eaLnBrk="1" hangingPunct="1"/>
            <a:r>
              <a:rPr lang="sr-Cyrl-CS" sz="2400" b="1" dirty="0" smtClean="0">
                <a:solidFill>
                  <a:srgbClr val="FFFF00"/>
                </a:solidFill>
                <a:latin typeface="Arial" charset="0"/>
              </a:rPr>
              <a:t>Изомеризација 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Л</a:t>
            </a:r>
            <a:r>
              <a:rPr lang="sr-Latn-CS" sz="2400" b="1" dirty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метилмалонин</a:t>
            </a:r>
            <a:r>
              <a:rPr lang="sr-Latn-CS" sz="2400" b="1" dirty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en-US" sz="2400" b="1" dirty="0">
                <a:solidFill>
                  <a:srgbClr val="FFFF00"/>
                </a:solidFill>
                <a:latin typeface="Arial" charset="0"/>
              </a:rPr>
              <a:t>C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оА у сукцинил-</a:t>
            </a:r>
            <a:r>
              <a:rPr lang="en-US" sz="2400" b="1" dirty="0">
                <a:solidFill>
                  <a:srgbClr val="FFFF00"/>
                </a:solidFill>
                <a:latin typeface="Arial" charset="0"/>
              </a:rPr>
              <a:t>C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оА</a:t>
            </a:r>
            <a:r>
              <a:rPr lang="sr-Latn-CS" sz="2400" dirty="0">
                <a:latin typeface="Arial" charset="0"/>
              </a:rPr>
              <a:t> </a:t>
            </a:r>
            <a:r>
              <a:rPr lang="sr-Latn-CS" dirty="0">
                <a:latin typeface="Arial" charset="0"/>
              </a:rPr>
              <a:t>–</a:t>
            </a:r>
            <a:r>
              <a:rPr lang="sr-Latn-CS" sz="2400" dirty="0">
                <a:latin typeface="Arial" charset="0"/>
              </a:rPr>
              <a:t> део метаболичког пута за превођење угљеничног костура АК валина, изолеуцина, треонина, </a:t>
            </a:r>
            <a:r>
              <a:rPr lang="en-US" sz="2400" dirty="0">
                <a:latin typeface="Arial" charset="0"/>
              </a:rPr>
              <a:t>N</a:t>
            </a:r>
            <a:r>
              <a:rPr lang="sr-Latn-CS" sz="2400" dirty="0">
                <a:latin typeface="Arial" charset="0"/>
              </a:rPr>
              <a:t>-базе тимина и пропионил-</a:t>
            </a:r>
            <a:r>
              <a:rPr lang="en-US" sz="2400" dirty="0">
                <a:latin typeface="Arial" charset="0"/>
              </a:rPr>
              <a:t>C</a:t>
            </a:r>
            <a:r>
              <a:rPr lang="sr-Latn-CS" sz="2400" dirty="0">
                <a:latin typeface="Arial" charset="0"/>
              </a:rPr>
              <a:t>оА из МК са непарним бројем Ц атома – </a:t>
            </a:r>
            <a:r>
              <a:rPr lang="sr-Latn-CS" sz="2400" b="1" dirty="0">
                <a:latin typeface="Arial" charset="0"/>
              </a:rPr>
              <a:t>5</a:t>
            </a:r>
            <a:r>
              <a:rPr lang="en-US" sz="2400" b="1" dirty="0">
                <a:latin typeface="Arial" charset="0"/>
              </a:rPr>
              <a:t>‘</a:t>
            </a:r>
            <a:r>
              <a:rPr lang="sr-Latn-CS" sz="2400" b="1" dirty="0">
                <a:latin typeface="Arial" charset="0"/>
              </a:rPr>
              <a:t>-деоксиаденозилкоба</a:t>
            </a:r>
            <a:r>
              <a:rPr lang="sr-Cyrl-CS" sz="2400" b="1" dirty="0">
                <a:latin typeface="Arial" charset="0"/>
              </a:rPr>
              <a:t>-</a:t>
            </a:r>
            <a:r>
              <a:rPr lang="sr-Latn-CS" sz="2400" b="1" dirty="0">
                <a:latin typeface="Arial" charset="0"/>
              </a:rPr>
              <a:t>ламин</a:t>
            </a:r>
            <a:r>
              <a:rPr lang="sr-Latn-CS" sz="2400" dirty="0">
                <a:latin typeface="Arial" charset="0"/>
              </a:rPr>
              <a:t>, ензими су ИЗОМЕРАЗЕ</a:t>
            </a:r>
            <a:r>
              <a:rPr lang="sr-Latn-CS" dirty="0">
                <a:latin typeface="Arial" charset="0"/>
              </a:rPr>
              <a:t> </a:t>
            </a:r>
          </a:p>
          <a:p>
            <a:pPr lvl="1" eaLnBrk="1" hangingPunct="1">
              <a:buFont typeface="Wingdings" pitchFamily="2" charset="2"/>
              <a:buNone/>
            </a:pPr>
            <a:endParaRPr lang="sr-Cyrl-CS" sz="900" dirty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343400"/>
            <a:ext cx="8763000" cy="1752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48400" y="4556147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adenozilB12</a:t>
            </a:r>
            <a:endParaRPr lang="en-US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23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04"/>
    </mc:Choice>
    <mc:Fallback xmlns="">
      <p:transition spd="slow" advTm="58504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4572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mtClean="0">
                <a:effectLst/>
                <a:latin typeface="Arial" charset="0"/>
              </a:rPr>
              <a:t>Недостак Б12 – поремећај апсорпције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mtClean="0">
                <a:effectLst/>
                <a:latin typeface="Arial" charset="0"/>
              </a:rPr>
              <a:t>Хематопоезна манифестација –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ПЕРНИЦИОЗНА АНЕМИЈА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mtClean="0">
                <a:effectLst/>
                <a:latin typeface="Arial" charset="0"/>
              </a:rPr>
              <a:t>Неуролошка манифестација –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ФУНУКУЛАРНА МИЈЕЛОЗА и/или ЕНЦЕФАЛОПАТИЈА</a:t>
            </a:r>
            <a:endParaRPr lang="en-US" sz="24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0" y="30480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sr-Cyrl-C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Кобаламин  - </a:t>
            </a:r>
            <a:r>
              <a:rPr lang="en-US" sz="4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вит</a:t>
            </a:r>
            <a:r>
              <a:rPr lang="sr-Cyrl-C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амин Б12</a:t>
            </a:r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48132" name="Picture 5" descr="-b12 inrinsic fa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371600"/>
            <a:ext cx="4876800" cy="47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938"/>
    </mc:Choice>
    <mc:Fallback xmlns="">
      <p:transition spd="slow" advTm="70938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S-adenozil metionin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 (</a:t>
            </a:r>
            <a: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  <a:t>S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АМ)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43000"/>
            <a:ext cx="8305800" cy="2133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>
                <a:effectLst/>
                <a:latin typeface="Arial" charset="0"/>
              </a:rPr>
              <a:t>SAM 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настаје из метионина и ATP-а</a:t>
            </a:r>
            <a:r>
              <a:rPr lang="sr-Latn-CS" sz="2800" smtClean="0">
                <a:effectLst/>
                <a:latin typeface="Arial" charset="0"/>
              </a:rPr>
              <a:t> (ATP је донор аденозина)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Преносом –</a:t>
            </a:r>
            <a:r>
              <a:rPr lang="en-US" sz="2800" smtClean="0">
                <a:solidFill>
                  <a:srgbClr val="FFFF00"/>
                </a:solidFill>
                <a:effectLst/>
                <a:latin typeface="Arial" charset="0"/>
              </a:rPr>
              <a:t>CH</a:t>
            </a:r>
            <a:r>
              <a:rPr lang="sr-Latn-CS" sz="2800" baseline="-25000" smtClean="0">
                <a:solidFill>
                  <a:srgbClr val="FFFF00"/>
                </a:solidFill>
                <a:effectLst/>
                <a:latin typeface="Arial" charset="0"/>
              </a:rPr>
              <a:t>3</a:t>
            </a:r>
            <a:r>
              <a:rPr lang="sr-Latn-CS" sz="2800" smtClean="0">
                <a:effectLst/>
                <a:latin typeface="Arial" charset="0"/>
              </a:rPr>
              <a:t> групе на акцептор, </a:t>
            </a:r>
            <a:r>
              <a:rPr lang="en-US" sz="2800" smtClean="0">
                <a:effectLst/>
                <a:latin typeface="Arial" charset="0"/>
              </a:rPr>
              <a:t>S</a:t>
            </a:r>
            <a:r>
              <a:rPr lang="sr-Latn-CS" sz="2800" smtClean="0">
                <a:effectLst/>
                <a:latin typeface="Arial" charset="0"/>
              </a:rPr>
              <a:t>АМ 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прелази у S-adenozil-homocistein</a:t>
            </a:r>
            <a:r>
              <a:rPr lang="sr-Latn-CS" sz="2800" smtClean="0">
                <a:effectLst/>
                <a:latin typeface="Arial" charset="0"/>
              </a:rPr>
              <a:t> који хидролизује на хомоцистеин и аденозин</a:t>
            </a:r>
            <a:endParaRPr lang="en-US" sz="2800" smtClean="0">
              <a:effectLst/>
              <a:latin typeface="Arial" charset="0"/>
            </a:endParaRPr>
          </a:p>
        </p:txBody>
      </p:sp>
      <p:pic>
        <p:nvPicPr>
          <p:cNvPr id="50181" name="Picture 6" descr="s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328851"/>
            <a:ext cx="4038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metabolizam folata b12 s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0526" y="3328851"/>
            <a:ext cx="4641073" cy="337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436"/>
    </mc:Choice>
    <mc:Fallback xmlns="">
      <p:transition spd="slow" advTm="79436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БИОТИН  (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витамин Х</a:t>
            </a:r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600" smtClean="0">
                <a:effectLst/>
                <a:latin typeface="Arial" charset="0"/>
              </a:rPr>
              <a:t>Биотин је 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ПРОСТЕТИЧНА ГРУПА</a:t>
            </a:r>
            <a:r>
              <a:rPr lang="sr-Cyrl-CS" sz="2600" smtClean="0">
                <a:effectLst/>
                <a:latin typeface="Arial" charset="0"/>
              </a:rPr>
              <a:t> карбоксилаза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600" smtClean="0">
                <a:effectLst/>
                <a:latin typeface="Arial" charset="0"/>
              </a:rPr>
              <a:t>Уз коришћење AT</a:t>
            </a:r>
            <a:r>
              <a:rPr lang="en-US" sz="2600" smtClean="0">
                <a:effectLst/>
                <a:latin typeface="Arial" charset="0"/>
              </a:rPr>
              <a:t>P</a:t>
            </a:r>
            <a:r>
              <a:rPr lang="sr-Cyrl-CS" sz="2600" smtClean="0">
                <a:effectLst/>
                <a:latin typeface="Arial" charset="0"/>
              </a:rPr>
              <a:t>, биотин реагује са бикарбонатом (</a:t>
            </a:r>
            <a:r>
              <a:rPr lang="en-US" sz="2600" smtClean="0">
                <a:effectLst/>
                <a:latin typeface="Arial" charset="0"/>
              </a:rPr>
              <a:t>HC</a:t>
            </a:r>
            <a:r>
              <a:rPr lang="sr-Cyrl-CS" sz="2600" smtClean="0">
                <a:effectLst/>
                <a:latin typeface="Arial" charset="0"/>
              </a:rPr>
              <a:t>О</a:t>
            </a:r>
            <a:r>
              <a:rPr lang="sr-Cyrl-CS" sz="2600" baseline="-25000" smtClean="0">
                <a:effectLst/>
                <a:latin typeface="Arial" charset="0"/>
              </a:rPr>
              <a:t>3</a:t>
            </a:r>
            <a:r>
              <a:rPr lang="sr-Cyrl-CS" sz="2600" baseline="30000" smtClean="0">
                <a:effectLst/>
                <a:latin typeface="Arial" charset="0"/>
              </a:rPr>
              <a:t>-</a:t>
            </a:r>
            <a:r>
              <a:rPr lang="sr-Cyrl-CS" sz="2600" smtClean="0">
                <a:effectLst/>
                <a:latin typeface="Arial" charset="0"/>
              </a:rPr>
              <a:t>) и настаје </a:t>
            </a:r>
            <a:r>
              <a:rPr lang="en-US" sz="2600" smtClean="0">
                <a:solidFill>
                  <a:srgbClr val="FFFF00"/>
                </a:solidFill>
                <a:effectLst/>
                <a:latin typeface="Arial" charset="0"/>
              </a:rPr>
              <a:t>N-</a:t>
            </a:r>
            <a:r>
              <a:rPr lang="sr-Cyrl-CS" sz="2600" smtClean="0">
                <a:solidFill>
                  <a:srgbClr val="FFFF00"/>
                </a:solidFill>
                <a:effectLst/>
                <a:latin typeface="Arial" charset="0"/>
              </a:rPr>
              <a:t>карбоксибиотин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600" smtClean="0">
                <a:effectLst/>
                <a:latin typeface="Arial" charset="0"/>
              </a:rPr>
              <a:t>Из настале, активне форме на супстрате се преноси </a:t>
            </a:r>
            <a:r>
              <a:rPr lang="en-US" sz="2600" smtClean="0">
                <a:effectLst/>
                <a:latin typeface="Arial" charset="0"/>
              </a:rPr>
              <a:t>C</a:t>
            </a:r>
            <a:r>
              <a:rPr lang="sr-Cyrl-CS" sz="2600" smtClean="0">
                <a:effectLst/>
                <a:latin typeface="Arial" charset="0"/>
              </a:rPr>
              <a:t>О</a:t>
            </a:r>
            <a:r>
              <a:rPr lang="sr-Cyrl-CS" sz="2600" baseline="-25000" smtClean="0">
                <a:effectLst/>
                <a:latin typeface="Arial" charset="0"/>
              </a:rPr>
              <a:t>2</a:t>
            </a:r>
            <a:r>
              <a:rPr lang="sr-Cyrl-CS" sz="2600" smtClean="0">
                <a:effectLst/>
                <a:latin typeface="Arial" charset="0"/>
              </a:rPr>
              <a:t> у облику карбоксилне групе</a:t>
            </a:r>
            <a:r>
              <a:rPr lang="en-US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73152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biotin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5462588"/>
            <a:ext cx="1676400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biot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3276600"/>
            <a:ext cx="30480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824"/>
    </mc:Choice>
    <mc:Fallback xmlns="">
      <p:transition spd="slow" advTm="98824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04800"/>
            <a:ext cx="9144000" cy="1066800"/>
          </a:xfrm>
        </p:spPr>
        <p:txBody>
          <a:bodyPr/>
          <a:lstStyle/>
          <a:p>
            <a:pPr eaLnBrk="1" hangingPunct="1"/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4</a:t>
            </a:r>
            <a:r>
              <a:rPr lang="sr-Latn-CS" sz="4000" b="0" u="sng" smtClean="0">
                <a:solidFill>
                  <a:srgbClr val="FFFF00"/>
                </a:solidFill>
                <a:effectLst/>
                <a:latin typeface="Arial" charset="0"/>
              </a:rPr>
              <a:t>. </a:t>
            </a:r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Коензими за пренос </a:t>
            </a:r>
            <a:r>
              <a:rPr lang="en-US" sz="4000" b="0" u="sng" smtClean="0">
                <a:solidFill>
                  <a:srgbClr val="FFFF00"/>
                </a:solidFill>
                <a:effectLst/>
                <a:latin typeface="Arial" charset="0"/>
              </a:rPr>
              <a:t>С</a:t>
            </a:r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2 и више остатака</a:t>
            </a:r>
            <a:r>
              <a:rPr lang="en-US" sz="4000" b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77200" cy="24384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Ови коензими омогућавају пренос група са два или више угљеникових (</a:t>
            </a:r>
            <a:r>
              <a:rPr lang="en-US" smtClean="0">
                <a:effectLst/>
                <a:latin typeface="Arial" charset="0"/>
              </a:rPr>
              <a:t>С</a:t>
            </a:r>
            <a:r>
              <a:rPr lang="sr-Cyrl-CS" smtClean="0">
                <a:effectLst/>
                <a:latin typeface="Arial" charset="0"/>
              </a:rPr>
              <a:t>) атома</a:t>
            </a:r>
            <a:endParaRPr lang="en-US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1000" smtClean="0">
              <a:effectLst/>
              <a:latin typeface="Arial" charset="0"/>
            </a:endParaRP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То су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тиамин-пирофосфат (Т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PP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 и коензим А (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оА)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54276" name="Picture 4" descr="coenzyme_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4184650"/>
            <a:ext cx="35814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 descr="thiaminpyrophosph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724400"/>
            <a:ext cx="5181600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114502" y="4737463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TPP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20545" y="5363232"/>
            <a:ext cx="1892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2"/>
                </a:solidFill>
              </a:rPr>
              <a:t>Koenzim</a:t>
            </a:r>
            <a:r>
              <a:rPr lang="en-US" b="1" dirty="0" smtClean="0">
                <a:solidFill>
                  <a:schemeClr val="bg2"/>
                </a:solidFill>
              </a:rPr>
              <a:t> a (CoA)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66"/>
    </mc:Choice>
    <mc:Fallback xmlns="">
      <p:transition spd="slow" advTm="3996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5875"/>
            <a:ext cx="9144000" cy="1431925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Коензими- подела и улоге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800" u="sng" smtClean="0">
                <a:effectLst/>
                <a:latin typeface="Arial" charset="0"/>
              </a:rPr>
              <a:t>Коензими</a:t>
            </a:r>
            <a:r>
              <a:rPr lang="sr-Cyrl-CS" sz="2800" smtClean="0">
                <a:effectLst/>
                <a:latin typeface="Arial" charset="0"/>
              </a:rPr>
              <a:t> су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непротеински делови ензима</a:t>
            </a:r>
            <a:r>
              <a:rPr lang="sr-Cyrl-CS" sz="2800" smtClean="0">
                <a:effectLst/>
                <a:latin typeface="Arial" charset="0"/>
              </a:rPr>
              <a:t> који су неопходни и омогућују испољавање ензимске активности</a:t>
            </a:r>
            <a:r>
              <a:rPr lang="en-US" sz="2800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Њихова главна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улога</a:t>
            </a:r>
            <a:r>
              <a:rPr lang="sr-Cyrl-CS" sz="2800" smtClean="0">
                <a:effectLst/>
                <a:latin typeface="Arial" charset="0"/>
              </a:rPr>
              <a:t> је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у преносу редуктивних елемената</a:t>
            </a:r>
            <a:r>
              <a:rPr lang="sr-Cyrl-CS" sz="2800" smtClean="0">
                <a:effectLst/>
                <a:latin typeface="Arial" charset="0"/>
              </a:rPr>
              <a:t> (електрона и протона тј. водоникових јона), атома или различитих функционалних група</a:t>
            </a:r>
            <a:endParaRPr lang="en-U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Обично су коензими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деривати</a:t>
            </a:r>
            <a:r>
              <a:rPr lang="sr-Cyrl-C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хидросолубилних витамина</a:t>
            </a:r>
            <a:r>
              <a:rPr lang="sr-Cyrl-CS" sz="2800" smtClean="0">
                <a:effectLst/>
                <a:latin typeface="Arial" charset="0"/>
              </a:rPr>
              <a:t> али има и оних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невитаминске природе</a:t>
            </a:r>
            <a:r>
              <a:rPr lang="sr-Cyrl-CS" sz="2800" smtClean="0">
                <a:effectLst/>
                <a:latin typeface="Arial" charset="0"/>
              </a:rPr>
              <a:t> </a:t>
            </a:r>
            <a:endParaRPr lang="en-US" sz="2800" smtClean="0"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538"/>
    </mc:Choice>
    <mc:Fallback xmlns="">
      <p:transition spd="slow" advTm="117538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sr-Cyrl-CS" sz="4000" b="0" smtClean="0">
                <a:solidFill>
                  <a:srgbClr val="FFFF00"/>
                </a:solidFill>
                <a:effectLst/>
                <a:latin typeface="Arial" charset="0"/>
              </a:rPr>
              <a:t>ТИАМИН (анеурин) – витамин Б1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9144000" cy="3429000"/>
          </a:xfrm>
        </p:spPr>
        <p:txBody>
          <a:bodyPr/>
          <a:lstStyle/>
          <a:p>
            <a:pPr eaLnBrk="1" hangingPunct="1"/>
            <a:r>
              <a:rPr lang="sr-Cyrl-CS" sz="2600" smtClean="0">
                <a:effectLst/>
                <a:latin typeface="Arial" charset="0"/>
              </a:rPr>
              <a:t>Тиамин је кондензациони производ пиримидина који је метиленским мостом спојен са прстеном тиазола</a:t>
            </a:r>
            <a:endParaRPr lang="en-US" sz="26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800" smtClean="0">
              <a:effectLst/>
              <a:latin typeface="Arial" charset="0"/>
            </a:endParaRPr>
          </a:p>
          <a:p>
            <a:pPr eaLnBrk="1" hangingPunct="1"/>
            <a:r>
              <a:rPr lang="sr-Cyrl-CS" sz="2600" b="1" smtClean="0">
                <a:solidFill>
                  <a:srgbClr val="FFFF00"/>
                </a:solidFill>
                <a:effectLst/>
                <a:latin typeface="Arial" charset="0"/>
              </a:rPr>
              <a:t>Тиамин пирофосфат - Т</a:t>
            </a:r>
            <a:r>
              <a:rPr lang="en-US" sz="2600" b="1" smtClean="0">
                <a:solidFill>
                  <a:srgbClr val="FFFF00"/>
                </a:solidFill>
                <a:effectLst/>
                <a:latin typeface="Arial" charset="0"/>
              </a:rPr>
              <a:t>PP</a:t>
            </a:r>
            <a:r>
              <a:rPr lang="sr-Cyrl-CS" sz="2600" smtClean="0">
                <a:solidFill>
                  <a:srgbClr val="FFFF00"/>
                </a:solidFill>
                <a:effectLst/>
                <a:latin typeface="Arial" charset="0"/>
              </a:rPr>
              <a:t> је активна коензимска форма</a:t>
            </a:r>
            <a:r>
              <a:rPr lang="sr-Cyrl-CS" sz="2600" smtClean="0">
                <a:effectLst/>
                <a:latin typeface="Arial" charset="0"/>
              </a:rPr>
              <a:t> овог витамина и он </a:t>
            </a:r>
            <a:r>
              <a:rPr lang="sr-Cyrl-CS" sz="2600" u="sng" smtClean="0">
                <a:effectLst/>
                <a:latin typeface="Arial" charset="0"/>
              </a:rPr>
              <a:t>настаје из тиамина и AT</a:t>
            </a:r>
            <a:r>
              <a:rPr lang="en-US" sz="2600" u="sng" smtClean="0">
                <a:effectLst/>
                <a:latin typeface="Arial" charset="0"/>
              </a:rPr>
              <a:t>P</a:t>
            </a:r>
            <a:r>
              <a:rPr lang="sr-Cyrl-CS" sz="2600" smtClean="0">
                <a:effectLst/>
                <a:latin typeface="Arial" charset="0"/>
              </a:rPr>
              <a:t> под дејством ензима тиамин-пиро-фосфотрансферазе</a:t>
            </a:r>
            <a:endParaRPr lang="sr-Latn-CS" sz="26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800" smtClean="0">
              <a:effectLst/>
              <a:latin typeface="Arial" charset="0"/>
            </a:endParaRPr>
          </a:p>
          <a:p>
            <a:pPr eaLnBrk="1" hangingPunct="1"/>
            <a:r>
              <a:rPr lang="sr-Latn-CS" sz="2600" smtClean="0">
                <a:effectLst/>
                <a:latin typeface="Arial" charset="0"/>
              </a:rPr>
              <a:t>Функционална компоненте</a:t>
            </a:r>
            <a:r>
              <a:rPr lang="sr-Latn-CS" sz="2800" smtClean="0">
                <a:effectLst/>
                <a:latin typeface="Arial" charset="0"/>
              </a:rPr>
              <a:t> Т</a:t>
            </a:r>
            <a:r>
              <a:rPr lang="en-US" sz="2800" smtClean="0">
                <a:effectLst/>
                <a:latin typeface="Arial" charset="0"/>
              </a:rPr>
              <a:t>PP</a:t>
            </a:r>
            <a:r>
              <a:rPr lang="sr-Latn-CS" sz="2800" smtClean="0">
                <a:effectLst/>
                <a:latin typeface="Arial" charset="0"/>
              </a:rPr>
              <a:t> је реактивни S између сумпора и азота у тиазоловом прстену</a:t>
            </a:r>
            <a:endParaRPr lang="en-US" sz="2800" smtClean="0">
              <a:effectLst/>
              <a:latin typeface="Arial" charset="0"/>
            </a:endParaRPr>
          </a:p>
        </p:txBody>
      </p:sp>
      <p:pic>
        <p:nvPicPr>
          <p:cNvPr id="55300" name="Picture 5" descr="thiam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914400"/>
            <a:ext cx="4610100" cy="2476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419"/>
    </mc:Choice>
    <mc:Fallback xmlns="">
      <p:transition spd="slow" advTm="121419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915400" cy="2286000"/>
          </a:xfrm>
        </p:spPr>
        <p:txBody>
          <a:bodyPr/>
          <a:lstStyle/>
          <a:p>
            <a:pPr eaLnBrk="1" hangingPunct="1"/>
            <a:r>
              <a:rPr lang="sr-Latn-CS" sz="2600" smtClean="0">
                <a:effectLst/>
                <a:latin typeface="Arial" charset="0"/>
              </a:rPr>
              <a:t>Учествује </a:t>
            </a:r>
            <a:r>
              <a:rPr lang="sr-Latn-CS" sz="2600" u="sng" smtClean="0">
                <a:solidFill>
                  <a:srgbClr val="FFFF00"/>
                </a:solidFill>
                <a:effectLst/>
                <a:latin typeface="Arial" charset="0"/>
              </a:rPr>
              <a:t>у реакцијама преноса активисане алдехидне јединице</a:t>
            </a:r>
            <a:r>
              <a:rPr lang="sr-Latn-CS" sz="2600" smtClean="0">
                <a:effectLst/>
                <a:latin typeface="Arial" charset="0"/>
              </a:rPr>
              <a:t> код реакција: </a:t>
            </a:r>
          </a:p>
          <a:p>
            <a:pPr lvl="1" eaLnBrk="1" hangingPunct="1"/>
            <a:r>
              <a:rPr lang="sr-Latn-CS" sz="2600" smtClean="0">
                <a:effectLst/>
                <a:latin typeface="Arial" charset="0"/>
              </a:rPr>
              <a:t>оксидативне декарбоксилације алфа кето киселина </a:t>
            </a:r>
          </a:p>
          <a:p>
            <a:pPr lvl="1" eaLnBrk="1" hangingPunct="1"/>
            <a:r>
              <a:rPr lang="sr-Latn-CS" sz="2600" smtClean="0">
                <a:effectLst/>
                <a:latin typeface="Arial" charset="0"/>
              </a:rPr>
              <a:t>транскетолазних реакција</a:t>
            </a:r>
          </a:p>
          <a:p>
            <a:pPr lvl="1" eaLnBrk="1" hangingPunct="1">
              <a:buFont typeface="Wingdings" pitchFamily="2" charset="2"/>
              <a:buNone/>
            </a:pPr>
            <a:endParaRPr lang="sr-Latn-CS" sz="2600" smtClean="0">
              <a:effectLst/>
              <a:latin typeface="Arial" charset="0"/>
            </a:endParaRPr>
          </a:p>
          <a:p>
            <a:pPr eaLnBrk="1" hangingPunct="1"/>
            <a:endParaRPr lang="sr-Latn-CS" sz="260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5632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67000"/>
            <a:ext cx="373380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4" name="Picture 6" descr="transketo TP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571750"/>
            <a:ext cx="3922713" cy="42862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  <p:pic>
        <p:nvPicPr>
          <p:cNvPr id="56325" name="Picture 7" descr="B1Funct TP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4921250"/>
            <a:ext cx="3003550" cy="19367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961"/>
    </mc:Choice>
    <mc:Fallback xmlns="">
      <p:transition spd="slow" advTm="79961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КОЕНЗИМ А (</a:t>
            </a:r>
            <a: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оА)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3276600"/>
          </a:xfrm>
        </p:spPr>
        <p:txBody>
          <a:bodyPr/>
          <a:lstStyle/>
          <a:p>
            <a:pPr eaLnBrk="1" hangingPunct="1"/>
            <a:r>
              <a:rPr lang="sr-Cyrl-CS" sz="2400" smtClean="0">
                <a:effectLst/>
                <a:latin typeface="Arial" charset="0"/>
              </a:rPr>
              <a:t>Коензим А (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оА) је витамински коензим значајан у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метаболизму ацетил- и ацил-остатака</a:t>
            </a:r>
            <a:endParaRPr lang="sr-Latn-CS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8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/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оА везује ацетил</a:t>
            </a:r>
            <a:r>
              <a:rPr lang="sr-Latn-CS" sz="2400" smtClean="0">
                <a:effectLst/>
                <a:latin typeface="Arial" charset="0"/>
              </a:rPr>
              <a:t>-</a:t>
            </a:r>
            <a:r>
              <a:rPr lang="sr-Cyrl-CS" sz="2400" smtClean="0">
                <a:effectLst/>
                <a:latin typeface="Arial" charset="0"/>
              </a:rPr>
              <a:t> и ацил</a:t>
            </a:r>
            <a:r>
              <a:rPr lang="sr-Latn-CS" sz="2400" smtClean="0">
                <a:effectLst/>
                <a:latin typeface="Arial" charset="0"/>
              </a:rPr>
              <a:t>-</a:t>
            </a:r>
            <a:r>
              <a:rPr lang="sr-Cyrl-CS" sz="2400" smtClean="0">
                <a:effectLst/>
                <a:latin typeface="Arial" charset="0"/>
              </a:rPr>
              <a:t>остатке преко тио (-</a:t>
            </a:r>
            <a:r>
              <a:rPr lang="en-US" sz="2400" smtClean="0">
                <a:effectLst/>
                <a:latin typeface="Arial" charset="0"/>
              </a:rPr>
              <a:t>SH</a:t>
            </a:r>
            <a:r>
              <a:rPr lang="sr-Cyrl-CS" sz="2400" smtClean="0">
                <a:effectLst/>
                <a:latin typeface="Arial" charset="0"/>
              </a:rPr>
              <a:t>) групе, успоставља се енергијом богата </a:t>
            </a:r>
            <a:r>
              <a:rPr lang="sr-Cyrl-CS" sz="2400" b="1" smtClean="0">
                <a:effectLst/>
                <a:latin typeface="Arial" charset="0"/>
              </a:rPr>
              <a:t>тио-естарска веза</a:t>
            </a:r>
            <a:r>
              <a:rPr lang="sr-Cyrl-CS" sz="2400" smtClean="0">
                <a:effectLst/>
                <a:latin typeface="Arial" charset="0"/>
              </a:rPr>
              <a:t> и настају естри</a:t>
            </a:r>
            <a:r>
              <a:rPr lang="sr-Latn-CS" sz="2400" smtClean="0">
                <a:effectLst/>
                <a:latin typeface="Arial" charset="0"/>
              </a:rPr>
              <a:t>:</a:t>
            </a:r>
            <a:r>
              <a:rPr lang="sr-Cyrl-CS" sz="2400" smtClean="0">
                <a:effectLst/>
                <a:latin typeface="Arial" charset="0"/>
              </a:rPr>
              <a:t> ацетил-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оА односно ацил-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оА </a:t>
            </a:r>
            <a:endParaRPr lang="sr-Latn-CS" sz="24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800" smtClean="0">
              <a:effectLst/>
              <a:latin typeface="Arial" charset="0"/>
            </a:endParaRPr>
          </a:p>
          <a:p>
            <a:pPr eaLnBrk="1" hangingPunct="1"/>
            <a:r>
              <a:rPr lang="sr-Latn-CS" sz="2400" b="1" smtClean="0">
                <a:solidFill>
                  <a:srgbClr val="FFFF00"/>
                </a:solidFill>
                <a:effectLst/>
                <a:latin typeface="Arial" charset="0"/>
              </a:rPr>
              <a:t>ПАНТОТЕНСКА КИСЕЛИНА</a:t>
            </a:r>
            <a:r>
              <a:rPr lang="sr-Latn-CS" sz="2400" smtClean="0">
                <a:effectLst/>
                <a:latin typeface="Arial" charset="0"/>
              </a:rPr>
              <a:t> је витамин и састоји се од пантоинске киселине и </a:t>
            </a:r>
            <a:r>
              <a:rPr lang="el-GR" sz="2400" smtClean="0">
                <a:effectLst/>
                <a:latin typeface="Arial" charset="0"/>
              </a:rPr>
              <a:t>β</a:t>
            </a:r>
            <a:r>
              <a:rPr lang="sr-Latn-CS" sz="2400" smtClean="0">
                <a:effectLst/>
                <a:latin typeface="Arial" charset="0"/>
              </a:rPr>
              <a:t>-аланина</a:t>
            </a:r>
            <a:r>
              <a:rPr lang="en-US" sz="2400" smtClean="0">
                <a:effectLst/>
                <a:latin typeface="Arial" charset="0"/>
              </a:rPr>
              <a:t> </a:t>
            </a:r>
            <a:endParaRPr lang="sr-Cyrl-CS" sz="2400" smtClean="0">
              <a:effectLst/>
              <a:latin typeface="Arial" charset="0"/>
            </a:endParaRPr>
          </a:p>
        </p:txBody>
      </p:sp>
      <p:pic>
        <p:nvPicPr>
          <p:cNvPr id="5734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460875"/>
            <a:ext cx="861060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915"/>
    </mc:Choice>
    <mc:Fallback xmlns="">
      <p:transition spd="slow" advTm="73915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81000"/>
            <a:ext cx="8382000" cy="2133600"/>
          </a:xfrm>
        </p:spPr>
        <p:txBody>
          <a:bodyPr/>
          <a:lstStyle/>
          <a:p>
            <a:pPr eaLnBrk="1" hangingPunct="1"/>
            <a:r>
              <a:rPr lang="sr-Latn-CS" sz="2800" smtClean="0">
                <a:effectLst/>
                <a:latin typeface="Arial" charset="0"/>
              </a:rPr>
              <a:t>За настанак трансферног једињења ацетил/ацил-</a:t>
            </a:r>
            <a:r>
              <a:rPr lang="en-US" sz="2800" smtClean="0">
                <a:effectLst/>
                <a:latin typeface="Arial" charset="0"/>
              </a:rPr>
              <a:t>C</a:t>
            </a:r>
            <a:r>
              <a:rPr lang="sr-Latn-CS" sz="2800" smtClean="0">
                <a:effectLst/>
                <a:latin typeface="Arial" charset="0"/>
              </a:rPr>
              <a:t>оА важно је успостављање </a:t>
            </a:r>
            <a:r>
              <a:rPr lang="sr-Latn-CS" sz="2800" b="1" smtClean="0">
                <a:solidFill>
                  <a:srgbClr val="FFFF00"/>
                </a:solidFill>
                <a:effectLst/>
                <a:latin typeface="Arial" charset="0"/>
              </a:rPr>
              <a:t>тиоестарске везе</a:t>
            </a:r>
            <a:r>
              <a:rPr lang="sr-Latn-CS" sz="2800" smtClean="0">
                <a:effectLst/>
                <a:latin typeface="Arial" charset="0"/>
              </a:rPr>
              <a:t> између тиол групе цистеамина и карбоксилне групе угљеничног остатка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93125"/>
            <a:ext cx="8978537" cy="40338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" y="4710043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2"/>
                </a:solidFill>
              </a:rPr>
              <a:t>Cisteamin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3200400" y="4894709"/>
            <a:ext cx="1219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200400" y="4925486"/>
            <a:ext cx="1670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bg2"/>
                </a:solidFill>
              </a:rPr>
              <a:t>Pantoinska</a:t>
            </a:r>
            <a:r>
              <a:rPr lang="en-US" sz="1400" b="1" dirty="0" smtClean="0">
                <a:solidFill>
                  <a:schemeClr val="bg2"/>
                </a:solidFill>
              </a:rPr>
              <a:t> </a:t>
            </a:r>
            <a:r>
              <a:rPr lang="en-US" sz="1400" b="1" dirty="0" err="1" smtClean="0">
                <a:solidFill>
                  <a:schemeClr val="bg2"/>
                </a:solidFill>
              </a:rPr>
              <a:t>kiselina</a:t>
            </a:r>
            <a:endParaRPr lang="en-US" sz="1400" b="1" dirty="0">
              <a:solidFill>
                <a:schemeClr val="bg2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600200" y="4648200"/>
            <a:ext cx="1219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151714" y="4645223"/>
            <a:ext cx="1048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2"/>
                </a:solidFill>
              </a:rPr>
              <a:t>Beta </a:t>
            </a:r>
            <a:r>
              <a:rPr lang="en-US" sz="1400" b="1" dirty="0" err="1" smtClean="0">
                <a:solidFill>
                  <a:schemeClr val="bg2"/>
                </a:solidFill>
              </a:rPr>
              <a:t>alanin</a:t>
            </a:r>
            <a:endParaRPr lang="en-US" sz="1400" b="1" dirty="0">
              <a:solidFill>
                <a:schemeClr val="bg2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609600" y="3352800"/>
            <a:ext cx="403206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1600199" y="301573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2"/>
                </a:solidFill>
              </a:rPr>
              <a:t>pantetein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046"/>
    </mc:Choice>
    <mc:Fallback xmlns="">
      <p:transition spd="slow" advTm="124046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04800"/>
            <a:ext cx="9144000" cy="1066800"/>
          </a:xfrm>
        </p:spPr>
        <p:txBody>
          <a:bodyPr/>
          <a:lstStyle/>
          <a:p>
            <a:pPr eaLnBrk="1" hangingPunct="1"/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5. Коензими за пренос специфичних једињења</a:t>
            </a:r>
            <a:r>
              <a:rPr lang="en-US" sz="4000" b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686800" cy="41148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Овој групи коензима припадају уридин-дифосфат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(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UDP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Cyrl-CS" smtClean="0">
                <a:effectLst/>
                <a:latin typeface="Arial" charset="0"/>
              </a:rPr>
              <a:t> и цитидин-дифосфат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(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CDP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Уридин-дифосфат (</a:t>
            </a:r>
            <a:r>
              <a:rPr lang="sr-Latn-CS" smtClean="0">
                <a:effectLst/>
                <a:latin typeface="Arial" charset="0"/>
              </a:rPr>
              <a:t>UDP</a:t>
            </a:r>
            <a:r>
              <a:rPr lang="sr-Cyrl-CS" smtClean="0">
                <a:effectLst/>
                <a:latin typeface="Arial" charset="0"/>
              </a:rPr>
              <a:t>) је невитамински коензим који настаје разлагањем </a:t>
            </a:r>
            <a:r>
              <a:rPr lang="sr-Latn-CS" smtClean="0">
                <a:effectLst/>
                <a:latin typeface="Arial" charset="0"/>
              </a:rPr>
              <a:t>UTP</a:t>
            </a:r>
          </a:p>
          <a:p>
            <a:pPr eaLnBrk="1" hangingPunct="1">
              <a:buFont typeface="Wingdings" pitchFamily="2" charset="2"/>
              <a:buNone/>
            </a:pPr>
            <a:endParaRPr lang="sr-Cyrl-CS" sz="1200" smtClean="0">
              <a:effectLst/>
              <a:latin typeface="Arial" charset="0"/>
            </a:endParaRPr>
          </a:p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Служи за пренос глукозе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-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у анаболичким процесима синтезе гликогена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433"/>
    </mc:Choice>
    <mc:Fallback xmlns="">
      <p:transition spd="slow" advTm="46433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915400" cy="2362200"/>
          </a:xfrm>
        </p:spPr>
        <p:txBody>
          <a:bodyPr/>
          <a:lstStyle/>
          <a:p>
            <a:pPr eaLnBrk="1" hangingPunct="1"/>
            <a:r>
              <a:rPr lang="sr-Latn-CS" u="sng" smtClean="0">
                <a:solidFill>
                  <a:srgbClr val="FFFF00"/>
                </a:solidFill>
                <a:effectLst/>
                <a:latin typeface="Arial" charset="0"/>
              </a:rPr>
              <a:t>UDP-глукоза</a:t>
            </a:r>
            <a:r>
              <a:rPr lang="sr-Latn-CS" smtClean="0">
                <a:effectLst/>
                <a:latin typeface="Arial" charset="0"/>
              </a:rPr>
              <a:t> је "енергијом богато" једињење која </a:t>
            </a:r>
            <a:r>
              <a:rPr lang="sr-Latn-CS" b="1" smtClean="0">
                <a:solidFill>
                  <a:srgbClr val="FFFF00"/>
                </a:solidFill>
                <a:effectLst/>
                <a:latin typeface="Arial" charset="0"/>
              </a:rPr>
              <a:t>ОМОГУЋАВА ЕГЗЕРГОНИ ТРАНСФЕР ОСТАТКА ГЛУКОЗЕ</a:t>
            </a:r>
            <a:r>
              <a:rPr lang="sr-Latn-CS" smtClean="0">
                <a:effectLst/>
                <a:latin typeface="Arial" charset="0"/>
              </a:rPr>
              <a:t> на гликоген или неко друго једињење (корак c)</a:t>
            </a:r>
          </a:p>
          <a:p>
            <a:pPr eaLnBrk="1" hangingPunct="1"/>
            <a:endParaRPr lang="sr-Latn-CS" smtClean="0">
              <a:effectLst/>
              <a:latin typeface="Arial" charset="0"/>
            </a:endParaRPr>
          </a:p>
        </p:txBody>
      </p:sp>
      <p:pic>
        <p:nvPicPr>
          <p:cNvPr id="604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19400"/>
            <a:ext cx="86106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014"/>
    </mc:Choice>
    <mc:Fallback xmlns="">
      <p:transition spd="slow" advTm="101014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991600" cy="2514600"/>
          </a:xfrm>
        </p:spPr>
        <p:txBody>
          <a:bodyPr/>
          <a:lstStyle/>
          <a:p>
            <a:pPr eaLnBrk="1" hangingPunct="1"/>
            <a:r>
              <a:rPr lang="sr-Cyrl-CS" sz="2800" smtClean="0">
                <a:effectLst/>
                <a:latin typeface="Arial" charset="0"/>
              </a:rPr>
              <a:t>Цитидин-дифосфат (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CDP</a:t>
            </a:r>
            <a:r>
              <a:rPr lang="sr-Cyrl-CS" sz="2800" smtClean="0">
                <a:effectLst/>
                <a:latin typeface="Arial" charset="0"/>
              </a:rPr>
              <a:t>) је невитамински коензим који се користи за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ТРАНСФЕР ФОСФАТИДНЕ КИСЕЛИНЕ ИЛИ АЗОТНИХ БАЗА</a:t>
            </a:r>
            <a:r>
              <a:rPr lang="sr-Cyrl-CS" sz="2800" smtClean="0">
                <a:effectLst/>
                <a:latin typeface="Arial" charset="0"/>
              </a:rPr>
              <a:t> у процесу синтезе фосфолипида</a:t>
            </a:r>
            <a:r>
              <a:rPr lang="en-US" sz="2800" smtClean="0">
                <a:effectLst/>
                <a:latin typeface="Arial" charset="0"/>
              </a:rPr>
              <a:t> </a:t>
            </a:r>
            <a:endParaRPr lang="sr-Latn-CS" sz="28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900" smtClean="0">
              <a:effectLst/>
              <a:latin typeface="Arial" charset="0"/>
            </a:endParaRPr>
          </a:p>
          <a:p>
            <a:pPr eaLnBrk="1" hangingPunct="1"/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Неопходан је за активацију амино алкохола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холина</a:t>
            </a:r>
            <a:r>
              <a:rPr lang="sr-Cyrl-CS" sz="2800" smtClean="0">
                <a:effectLst/>
                <a:latin typeface="Arial" charset="0"/>
              </a:rPr>
              <a:t> приликом синтезе фосфолипида</a:t>
            </a:r>
            <a:endParaRPr lang="en-US" sz="2800" smtClean="0">
              <a:effectLst/>
              <a:latin typeface="Arial" charset="0"/>
            </a:endParaRPr>
          </a:p>
        </p:txBody>
      </p:sp>
      <p:pic>
        <p:nvPicPr>
          <p:cNvPr id="6144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352800"/>
            <a:ext cx="8153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441"/>
    </mc:Choice>
    <mc:Fallback xmlns="">
      <p:transition spd="slow" advTm="74441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52400"/>
            <a:ext cx="9144000" cy="1139825"/>
          </a:xfrm>
        </p:spPr>
        <p:txBody>
          <a:bodyPr/>
          <a:lstStyle/>
          <a:p>
            <a:pPr eaLnBrk="1" hangingPunct="1"/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6. Коензими за пренос специфичних хемијских група</a:t>
            </a:r>
            <a:r>
              <a:rPr lang="en-US" sz="4000" b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9154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Cyrl-CS" sz="2200" b="1" smtClean="0">
                <a:solidFill>
                  <a:srgbClr val="FFFF00"/>
                </a:solidFill>
                <a:effectLst/>
                <a:latin typeface="Arial" charset="0"/>
              </a:rPr>
              <a:t>ПИРИДОКСИН – витамин Б6</a:t>
            </a:r>
            <a:r>
              <a:rPr lang="en-US" sz="2200" smtClean="0">
                <a:effectLst/>
                <a:latin typeface="Arial" charset="0"/>
              </a:rPr>
              <a:t> </a:t>
            </a:r>
            <a:endParaRPr lang="sr-Cyrl-CS" sz="2200" smtClean="0">
              <a:effectLst/>
              <a:latin typeface="Arial" charset="0"/>
            </a:endParaRPr>
          </a:p>
          <a:p>
            <a:pPr eaLnBrk="1" hangingPunct="1"/>
            <a:r>
              <a:rPr lang="sr-Cyrl-CS" sz="2200" smtClean="0">
                <a:effectLst/>
                <a:latin typeface="Arial" charset="0"/>
              </a:rPr>
              <a:t>Обухвата три слична деривата пиридина – </a:t>
            </a:r>
            <a:r>
              <a:rPr lang="sr-Cyrl-CS" sz="2200" b="1" smtClean="0">
                <a:effectLst/>
                <a:latin typeface="Arial" charset="0"/>
              </a:rPr>
              <a:t>пиридоксин, пиридоксал</a:t>
            </a:r>
            <a:r>
              <a:rPr lang="sr-Cyrl-CS" sz="2200" smtClean="0">
                <a:effectLst/>
                <a:latin typeface="Arial" charset="0"/>
              </a:rPr>
              <a:t> </a:t>
            </a:r>
            <a:r>
              <a:rPr lang="sr-Latn-CS" sz="2200" smtClean="0">
                <a:effectLst/>
                <a:latin typeface="Arial" charset="0"/>
              </a:rPr>
              <a:t> </a:t>
            </a:r>
            <a:r>
              <a:rPr lang="sr-Cyrl-CS" sz="2200" smtClean="0">
                <a:effectLst/>
                <a:latin typeface="Arial" charset="0"/>
              </a:rPr>
              <a:t>и </a:t>
            </a:r>
            <a:r>
              <a:rPr lang="sr-Cyrl-CS" sz="2200" b="1" smtClean="0">
                <a:effectLst/>
                <a:latin typeface="Arial" charset="0"/>
              </a:rPr>
              <a:t>пиридоксамин</a:t>
            </a:r>
            <a:endParaRPr lang="sr-Latn-CS" sz="2200" b="1" smtClean="0">
              <a:effectLst/>
              <a:latin typeface="Arial" charset="0"/>
            </a:endParaRPr>
          </a:p>
          <a:p>
            <a:pPr eaLnBrk="1" hangingPunct="1"/>
            <a:endParaRPr lang="sr-Latn-CS" sz="2200" smtClean="0">
              <a:effectLst/>
              <a:latin typeface="Arial" charset="0"/>
            </a:endParaRPr>
          </a:p>
          <a:p>
            <a:pPr eaLnBrk="1" hangingPunct="1"/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1400" smtClean="0">
              <a:effectLst/>
              <a:latin typeface="Arial" charset="0"/>
            </a:endParaRPr>
          </a:p>
          <a:p>
            <a:pPr eaLnBrk="1" hangingPunct="1"/>
            <a:r>
              <a:rPr lang="sr-Cyrl-CS" sz="2200" smtClean="0">
                <a:effectLst/>
                <a:latin typeface="Arial" charset="0"/>
              </a:rPr>
              <a:t>Као коензими активни су само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пиридоксал-фосфат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(</a:t>
            </a:r>
            <a:r>
              <a:rPr lang="sr-Latn-CS" sz="2800" b="1" smtClean="0">
                <a:solidFill>
                  <a:srgbClr val="FFFF00"/>
                </a:solidFill>
                <a:effectLst/>
                <a:latin typeface="Arial" charset="0"/>
              </a:rPr>
              <a:t>PLP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) и пиридоксамин-фосфат</a:t>
            </a:r>
            <a:endParaRPr lang="en-US" sz="28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62468" name="Picture 4" descr="pyridox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581400"/>
            <a:ext cx="22860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5" descr="pyridox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505200"/>
            <a:ext cx="2209800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6" descr="pyridoxami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505200"/>
            <a:ext cx="22860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43"/>
    </mc:Choice>
    <mc:Fallback xmlns="">
      <p:transition spd="slow" advTm="49943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0"/>
            <a:ext cx="89154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smtClean="0">
                <a:effectLst/>
                <a:latin typeface="Arial" charset="0"/>
              </a:rPr>
              <a:t>Карактеристика пиридоксал фосфата је да се за свој апоензим везује помоћу </a:t>
            </a:r>
            <a:r>
              <a:rPr lang="sr-Cyrl-CS" sz="2800" u="sng" smtClean="0">
                <a:solidFill>
                  <a:srgbClr val="FFFF00"/>
                </a:solidFill>
                <a:effectLst/>
                <a:latin typeface="Arial" charset="0"/>
              </a:rPr>
              <a:t>Шифове базе</a:t>
            </a:r>
            <a:r>
              <a:rPr lang="sr-Cyrl-CS" sz="2800" smtClean="0">
                <a:effectLst/>
                <a:latin typeface="Arial" charset="0"/>
              </a:rPr>
              <a:t> што је битно за његову коензимску функцију у реакцијама</a:t>
            </a:r>
            <a:r>
              <a:rPr lang="sr-Latn-CS" sz="2800" smtClean="0">
                <a:effectLst/>
                <a:latin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трансаминације</a:t>
            </a:r>
            <a:r>
              <a:rPr lang="sr-Cyrl-CS" sz="2800" smtClean="0">
                <a:effectLst/>
                <a:latin typeface="Arial" charset="0"/>
              </a:rPr>
              <a:t> (за пренос амино групе: -</a:t>
            </a:r>
            <a:r>
              <a:rPr lang="en-US" sz="2800" smtClean="0">
                <a:effectLst/>
                <a:latin typeface="Arial" charset="0"/>
              </a:rPr>
              <a:t>NH</a:t>
            </a:r>
            <a:r>
              <a:rPr lang="sr-Cyrl-CS" sz="2800" baseline="-25000" smtClean="0">
                <a:effectLst/>
                <a:latin typeface="Arial" charset="0"/>
              </a:rPr>
              <a:t>2</a:t>
            </a:r>
            <a:r>
              <a:rPr lang="sr-Cyrl-CS" sz="2800" smtClean="0">
                <a:effectLst/>
                <a:latin typeface="Arial" charset="0"/>
              </a:rPr>
              <a:t>) и </a:t>
            </a:r>
            <a:endParaRPr lang="sr-Latn-CS" sz="28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декарбоксилације</a:t>
            </a:r>
            <a:r>
              <a:rPr lang="sr-Cyrl-CS" sz="2800" smtClean="0">
                <a:effectLst/>
                <a:latin typeface="Arial" charset="0"/>
              </a:rPr>
              <a:t> (за пренос </a:t>
            </a:r>
            <a:r>
              <a:rPr lang="sr-Latn-CS" sz="2800" smtClean="0">
                <a:effectLst/>
                <a:latin typeface="Arial" charset="0"/>
              </a:rPr>
              <a:t>C</a:t>
            </a:r>
            <a:r>
              <a:rPr lang="sr-Cyrl-CS" sz="2800" smtClean="0">
                <a:effectLst/>
                <a:latin typeface="Arial" charset="0"/>
              </a:rPr>
              <a:t>1 група)</a:t>
            </a:r>
            <a:r>
              <a:rPr lang="en-US" sz="2800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63491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819400"/>
            <a:ext cx="3429000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7" descr="pyridoxalphosph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724400"/>
            <a:ext cx="3429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8" descr="b6 izvor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2819400"/>
            <a:ext cx="48768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468"/>
    </mc:Choice>
    <mc:Fallback xmlns="">
      <p:transition spd="slow" advTm="96468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763000" cy="1431925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ВИТАМИН Ц или АСКОРБИНСКА КИСЕЛИНА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686800" cy="4724400"/>
          </a:xfrm>
        </p:spPr>
        <p:txBody>
          <a:bodyPr/>
          <a:lstStyle/>
          <a:p>
            <a:pPr eaLnBrk="1" hangingPunct="1"/>
            <a:r>
              <a:rPr lang="sr-Cyrl-CS" sz="2000" dirty="0" smtClean="0">
                <a:effectLst/>
                <a:latin typeface="Arial" charset="0"/>
              </a:rPr>
              <a:t>Делује као </a:t>
            </a:r>
            <a:r>
              <a:rPr lang="sr-Cyrl-CS" sz="2000" b="1" dirty="0" smtClean="0">
                <a:effectLst/>
                <a:latin typeface="Arial" charset="0"/>
              </a:rPr>
              <a:t>антиоксидант</a:t>
            </a:r>
            <a:r>
              <a:rPr lang="sr-Cyrl-CS" sz="2000" dirty="0" smtClean="0">
                <a:effectLst/>
                <a:latin typeface="Arial" charset="0"/>
              </a:rPr>
              <a:t> и тако обезбеђује неспецифичну зашт</a:t>
            </a:r>
            <a:r>
              <a:rPr lang="en-US" sz="2000" dirty="0" smtClean="0">
                <a:effectLst/>
                <a:latin typeface="Arial" charset="0"/>
              </a:rPr>
              <a:t>и</a:t>
            </a:r>
            <a:r>
              <a:rPr lang="sr-Cyrl-CS" sz="2000" dirty="0" smtClean="0">
                <a:effectLst/>
                <a:latin typeface="Arial" charset="0"/>
              </a:rPr>
              <a:t>ту од оксидативног оштећења</a:t>
            </a:r>
            <a:endParaRPr lang="sr-Latn-CS" sz="2000" dirty="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2000" dirty="0" smtClean="0">
              <a:effectLst/>
              <a:latin typeface="Arial" charset="0"/>
            </a:endParaRPr>
          </a:p>
          <a:p>
            <a:pPr eaLnBrk="1" hangingPunct="1"/>
            <a:r>
              <a:rPr lang="sr-Cyrl-CS" sz="2000" dirty="0" smtClean="0">
                <a:effectLst/>
                <a:latin typeface="Arial" charset="0"/>
              </a:rPr>
              <a:t>Коензим је за бројне монооксигеназе и диоксигеназе</a:t>
            </a:r>
            <a:r>
              <a:rPr lang="en-US" sz="2000" dirty="0" smtClean="0">
                <a:effectLst/>
                <a:latin typeface="Arial" charset="0"/>
              </a:rPr>
              <a:t> </a:t>
            </a:r>
            <a:endParaRPr lang="sr-Latn-CS" sz="2000" dirty="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2000" dirty="0" smtClean="0">
              <a:effectLst/>
              <a:latin typeface="Arial" charset="0"/>
            </a:endParaRPr>
          </a:p>
          <a:p>
            <a:pPr eaLnBrk="1" hangingPunct="1"/>
            <a:r>
              <a:rPr lang="sr-Cyrl-CS" sz="2000" dirty="0" smtClean="0">
                <a:solidFill>
                  <a:srgbClr val="FFFF00"/>
                </a:solidFill>
                <a:effectLst/>
                <a:latin typeface="Arial" charset="0"/>
              </a:rPr>
              <a:t>Аскорбинска киселина </a:t>
            </a:r>
            <a:r>
              <a:rPr lang="sr-Latn-CS" sz="2000" dirty="0" smtClean="0">
                <a:solidFill>
                  <a:srgbClr val="FFFF00"/>
                </a:solidFill>
                <a:effectLst/>
                <a:latin typeface="Arial" charset="0"/>
              </a:rPr>
              <a:t>има улоге</a:t>
            </a:r>
            <a:r>
              <a:rPr lang="sr-Cyrl-CS" sz="2000" dirty="0" smtClean="0">
                <a:solidFill>
                  <a:srgbClr val="FFFF00"/>
                </a:solidFill>
                <a:effectLst/>
                <a:latin typeface="Arial" charset="0"/>
              </a:rPr>
              <a:t> у</a:t>
            </a:r>
            <a:r>
              <a:rPr lang="sr-Latn-CS" sz="2000" dirty="0" smtClean="0">
                <a:solidFill>
                  <a:srgbClr val="FFFF00"/>
                </a:solidFill>
                <a:effectLst/>
                <a:latin typeface="Arial" charset="0"/>
              </a:rPr>
              <a:t>:</a:t>
            </a:r>
            <a:r>
              <a:rPr lang="sr-Cyrl-CS" sz="2000" dirty="0" smtClean="0">
                <a:effectLst/>
                <a:latin typeface="Arial" charset="0"/>
              </a:rPr>
              <a:t> </a:t>
            </a:r>
            <a:r>
              <a:rPr lang="sr-Latn-CS" sz="2000" dirty="0" smtClean="0">
                <a:effectLst/>
                <a:latin typeface="Arial" charset="0"/>
              </a:rPr>
              <a:t>	</a:t>
            </a:r>
          </a:p>
          <a:p>
            <a:pPr lvl="1" eaLnBrk="1" hangingPunct="1"/>
            <a:r>
              <a:rPr lang="sr-Latn-CS" sz="2000" dirty="0" smtClean="0">
                <a:effectLst/>
                <a:latin typeface="Arial" charset="0"/>
              </a:rPr>
              <a:t> </a:t>
            </a:r>
            <a:r>
              <a:rPr lang="sr-Cyrl-CS" sz="2000" dirty="0" smtClean="0">
                <a:effectLst/>
                <a:latin typeface="Arial" charset="0"/>
              </a:rPr>
              <a:t>хидроксилациј</a:t>
            </a:r>
            <a:r>
              <a:rPr lang="sr-Latn-CS" sz="2000" dirty="0" smtClean="0">
                <a:effectLst/>
                <a:latin typeface="Arial" charset="0"/>
              </a:rPr>
              <a:t>и</a:t>
            </a:r>
            <a:r>
              <a:rPr lang="sr-Cyrl-CS" sz="2000" dirty="0" smtClean="0">
                <a:effectLst/>
                <a:latin typeface="Arial" charset="0"/>
              </a:rPr>
              <a:t> пролина и лизина током</a:t>
            </a:r>
            <a:r>
              <a:rPr lang="sr-Latn-CS" sz="2000" dirty="0" smtClean="0">
                <a:effectLst/>
                <a:latin typeface="Arial" charset="0"/>
              </a:rPr>
              <a:t> </a:t>
            </a:r>
            <a:r>
              <a:rPr lang="sr-Cyrl-CS" sz="2000" dirty="0" smtClean="0">
                <a:effectLst/>
                <a:latin typeface="Arial" charset="0"/>
              </a:rPr>
              <a:t>биосинтезе колагена</a:t>
            </a:r>
            <a:r>
              <a:rPr lang="sr-Latn-CS" sz="2000" dirty="0" smtClean="0">
                <a:effectLst/>
                <a:latin typeface="Arial" charset="0"/>
              </a:rPr>
              <a:t>	</a:t>
            </a:r>
          </a:p>
          <a:p>
            <a:pPr lvl="1" eaLnBrk="1" hangingPunct="1"/>
            <a:r>
              <a:rPr lang="sr-Cyrl-CS" sz="2000" dirty="0" smtClean="0">
                <a:effectLst/>
                <a:latin typeface="Arial" charset="0"/>
              </a:rPr>
              <a:t>синтези катехоламина</a:t>
            </a:r>
            <a:endParaRPr lang="sr-Latn-CS" sz="2000" dirty="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000" dirty="0" smtClean="0">
                <a:effectLst/>
                <a:latin typeface="Arial" charset="0"/>
              </a:rPr>
              <a:t>ситнези жучних соли </a:t>
            </a:r>
            <a:endParaRPr lang="sr-Latn-CS" sz="2000" dirty="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000" dirty="0" smtClean="0">
                <a:effectLst/>
                <a:latin typeface="Arial" charset="0"/>
              </a:rPr>
              <a:t>разградњи тирозина</a:t>
            </a:r>
            <a:endParaRPr lang="en-US" sz="2000" dirty="0" smtClean="0">
              <a:effectLst/>
              <a:latin typeface="Arial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572000"/>
            <a:ext cx="4495800" cy="163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114800" y="6292334"/>
            <a:ext cx="2903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Dehidroaskorbinska</a:t>
            </a:r>
            <a:r>
              <a:rPr lang="en-US" dirty="0" smtClean="0"/>
              <a:t> </a:t>
            </a:r>
            <a:r>
              <a:rPr lang="en-US" dirty="0" err="1" smtClean="0"/>
              <a:t>kiseleina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937"/>
    </mc:Choice>
    <mc:Fallback xmlns="">
      <p:transition spd="slow" advTm="16093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6324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sr-Cyrl-CS" sz="2800" u="sng" smtClean="0">
                <a:solidFill>
                  <a:srgbClr val="FFFF00"/>
                </a:solidFill>
                <a:effectLst/>
                <a:latin typeface="Arial" charset="0"/>
              </a:rPr>
              <a:t>Према начину везивања</a:t>
            </a:r>
            <a:r>
              <a:rPr lang="sr-Cyrl-CS" sz="2800" smtClean="0">
                <a:effectLst/>
                <a:latin typeface="Arial" charset="0"/>
              </a:rPr>
              <a:t> за свој апоензим, може да се изврши подела коензима на</a:t>
            </a:r>
            <a:r>
              <a:rPr lang="en-US" sz="2800" smtClean="0">
                <a:effectLst/>
                <a:latin typeface="Arial" charset="0"/>
              </a:rPr>
              <a:t>:</a:t>
            </a:r>
            <a:r>
              <a:rPr lang="sr-Cyrl-CS" sz="2800" smtClean="0">
                <a:effectLst/>
                <a:latin typeface="Arial" charset="0"/>
              </a:rPr>
              <a:t> </a:t>
            </a:r>
            <a:endParaRPr lang="en-US" sz="28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ПРОСТЕТИЧНЕ ГРУПЕ</a:t>
            </a:r>
            <a:r>
              <a:rPr lang="sr-Cyrl-CS" sz="2400" smtClean="0">
                <a:effectLst/>
                <a:latin typeface="Arial" charset="0"/>
              </a:rPr>
              <a:t> које су 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ковалентним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везама везане за апоензим и </a:t>
            </a:r>
            <a:endParaRPr lang="en-U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КОСУПСТРАТ</a:t>
            </a:r>
            <a:r>
              <a:rPr lang="en-US" sz="2400" b="1" smtClean="0">
                <a:solidFill>
                  <a:srgbClr val="FFFF00"/>
                </a:solidFill>
                <a:effectLst/>
                <a:latin typeface="Arial" charset="0"/>
              </a:rPr>
              <a:t>Е</a:t>
            </a:r>
            <a:r>
              <a:rPr lang="sr-Cyrl-CS" sz="2400" smtClean="0">
                <a:effectLst/>
                <a:latin typeface="Arial" charset="0"/>
              </a:rPr>
              <a:t> који су 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НЕковалентним</a:t>
            </a:r>
            <a:r>
              <a:rPr lang="sr-Cyrl-CS" sz="2400" smtClean="0">
                <a:effectLst/>
                <a:latin typeface="Arial" charset="0"/>
              </a:rPr>
              <a:t> везама везани за апоензим</a:t>
            </a:r>
            <a:endParaRPr lang="en-U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effectLst/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sr-Cyrl-CS" sz="2800" u="sng" smtClean="0">
                <a:solidFill>
                  <a:srgbClr val="FFFF00"/>
                </a:solidFill>
                <a:effectLst/>
                <a:latin typeface="Arial" charset="0"/>
              </a:rPr>
              <a:t>Према реакцији коју омогућавају</a:t>
            </a:r>
            <a:r>
              <a:rPr lang="sr-Cyrl-CS" sz="2800" smtClean="0">
                <a:effectLst/>
                <a:latin typeface="Arial" charset="0"/>
              </a:rPr>
              <a:t> коензими се могу разврстати у неколико група:</a:t>
            </a:r>
            <a:endParaRPr lang="en-US" sz="28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оксидоредуктаза</a:t>
            </a:r>
            <a:endParaRPr lang="sr-Latn-C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фосфатних група</a:t>
            </a:r>
            <a:endParaRPr lang="sr-Latn-C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1 група</a:t>
            </a:r>
            <a:endParaRPr lang="sr-Latn-C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2 група (и група са више </a:t>
            </a:r>
            <a:r>
              <a:rPr lang="en-US" sz="2400" smtClean="0">
                <a:effectLst/>
                <a:latin typeface="Arial" charset="0"/>
              </a:rPr>
              <a:t>C </a:t>
            </a:r>
            <a:r>
              <a:rPr lang="sr-Cyrl-CS" sz="2400" smtClean="0">
                <a:effectLst/>
                <a:latin typeface="Arial" charset="0"/>
              </a:rPr>
              <a:t>атома)</a:t>
            </a:r>
            <a:endParaRPr lang="sr-Latn-C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специфичних једињења</a:t>
            </a:r>
            <a:endParaRPr lang="en-U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специфичних хемијских група</a:t>
            </a:r>
            <a:r>
              <a:rPr lang="en-US" sz="2400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013"/>
    </mc:Choice>
    <mc:Fallback xmlns="">
      <p:transition spd="slow" advTm="75013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04800"/>
            <a:ext cx="9144000" cy="1431925"/>
          </a:xfrm>
        </p:spPr>
        <p:txBody>
          <a:bodyPr/>
          <a:lstStyle/>
          <a:p>
            <a:pPr eaLnBrk="1" hangingPunct="1"/>
            <a:r>
              <a:rPr lang="sr-Latn-CS" b="0" u="sng" smtClean="0">
                <a:solidFill>
                  <a:srgbClr val="FFFF00"/>
                </a:solidFill>
                <a:effectLst/>
                <a:latin typeface="Arial" charset="0"/>
              </a:rPr>
              <a:t>Витамини растворљиви у мастима – липосолубилни витамини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64008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2800" smtClean="0">
              <a:effectLst/>
              <a:latin typeface="Arial" charset="0"/>
            </a:endParaRPr>
          </a:p>
          <a:p>
            <a:pPr eaLnBrk="1" hangingPunct="1"/>
            <a:r>
              <a:rPr lang="sr-Cyrl-CS" sz="2800" smtClean="0">
                <a:effectLst/>
                <a:latin typeface="Arial" charset="0"/>
              </a:rPr>
              <a:t>Липосолубилни витамини су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неполарни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,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хидрофобни</a:t>
            </a:r>
            <a:r>
              <a:rPr lang="sr-Cyrl-CS" sz="2800" smtClean="0">
                <a:effectLst/>
                <a:latin typeface="Arial" charset="0"/>
              </a:rPr>
              <a:t> молекули и сви су деривати изопрена</a:t>
            </a:r>
            <a:endParaRPr lang="sr-Latn-CS" sz="28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1600" smtClean="0">
              <a:effectLst/>
              <a:latin typeface="Arial" charset="0"/>
            </a:endParaRPr>
          </a:p>
          <a:p>
            <a:pPr eaLnBrk="1" hangingPunct="1"/>
            <a:r>
              <a:rPr lang="sr-Cyrl-CS" sz="2800" smtClean="0">
                <a:effectLst/>
                <a:latin typeface="Arial" charset="0"/>
              </a:rPr>
              <a:t>У ову групу витамина убрајамо:</a:t>
            </a: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Витамин  </a:t>
            </a:r>
            <a:r>
              <a:rPr lang="en-US" sz="2400" b="1" smtClean="0">
                <a:effectLst/>
                <a:latin typeface="Arial" charset="0"/>
              </a:rPr>
              <a:t>Д</a:t>
            </a:r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Витамин</a:t>
            </a:r>
            <a:r>
              <a:rPr lang="en-US" sz="2400" smtClean="0">
                <a:effectLst/>
                <a:latin typeface="Arial" charset="0"/>
              </a:rPr>
              <a:t>  </a:t>
            </a:r>
            <a:r>
              <a:rPr lang="en-US" sz="2400" b="1" smtClean="0">
                <a:effectLst/>
                <a:latin typeface="Arial" charset="0"/>
              </a:rPr>
              <a:t>Е</a:t>
            </a:r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Витамин</a:t>
            </a:r>
            <a:r>
              <a:rPr lang="en-US" sz="2400" smtClean="0">
                <a:effectLst/>
                <a:latin typeface="Arial" charset="0"/>
              </a:rPr>
              <a:t>  </a:t>
            </a:r>
            <a:r>
              <a:rPr lang="en-US" sz="2400" b="1" smtClean="0">
                <a:effectLst/>
                <a:latin typeface="Arial" charset="0"/>
              </a:rPr>
              <a:t>К</a:t>
            </a:r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Витамин  </a:t>
            </a:r>
            <a:r>
              <a:rPr lang="en-US" sz="2400" b="1" smtClean="0">
                <a:effectLst/>
                <a:latin typeface="Arial" charset="0"/>
              </a:rPr>
              <a:t>А</a:t>
            </a:r>
          </a:p>
        </p:txBody>
      </p:sp>
      <p:pic>
        <p:nvPicPr>
          <p:cNvPr id="66564" name="Picture 4" descr="hom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3657600"/>
            <a:ext cx="2971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448"/>
    </mc:Choice>
    <mc:Fallback xmlns="">
      <p:transition spd="slow" advTm="57448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ВИТАМИН А – Ретинол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, аксерофтол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2667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1000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Ретинал</a:t>
            </a:r>
            <a:r>
              <a:rPr lang="sr-Cyrl-CS" smtClean="0">
                <a:effectLst/>
                <a:latin typeface="Arial" charset="0"/>
              </a:rPr>
              <a:t> је укључен у визуелне процесе као пигмент хромопротеина родопсина</a:t>
            </a:r>
            <a:r>
              <a:rPr lang="en-US" smtClean="0">
                <a:effectLst/>
                <a:latin typeface="Arial" charset="0"/>
              </a:rPr>
              <a:t> </a:t>
            </a:r>
            <a:endParaRPr lang="sr-Cyrl-C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Ретиноична киселина</a:t>
            </a:r>
            <a:r>
              <a:rPr lang="sr-Cyrl-CS" smtClean="0">
                <a:effectLst/>
                <a:latin typeface="Arial" charset="0"/>
              </a:rPr>
              <a:t> као и сви стероидни хормони утиче на транскрипцију гена у једру ћелије</a:t>
            </a:r>
            <a:r>
              <a:rPr lang="en-US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67588" name="Picture 4" descr="alltransret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733800"/>
            <a:ext cx="24384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212725" y="4832350"/>
            <a:ext cx="1463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>
                <a:latin typeface="Tahoma" pitchFamily="34" charset="0"/>
              </a:rPr>
              <a:t>Trans-retinal</a:t>
            </a:r>
            <a:endParaRPr lang="en-US">
              <a:latin typeface="Tahoma" pitchFamily="34" charset="0"/>
            </a:endParaRPr>
          </a:p>
        </p:txBody>
      </p:sp>
      <p:pic>
        <p:nvPicPr>
          <p:cNvPr id="67590" name="Picture 6" descr="cisretin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3733800"/>
            <a:ext cx="1828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2803525" y="4756150"/>
            <a:ext cx="1189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>
                <a:latin typeface="Tahoma" pitchFamily="34" charset="0"/>
              </a:rPr>
              <a:t>Cis-retinal</a:t>
            </a:r>
            <a:endParaRPr lang="en-US">
              <a:latin typeface="Tahoma" pitchFamily="34" charset="0"/>
            </a:endParaRPr>
          </a:p>
        </p:txBody>
      </p:sp>
      <p:pic>
        <p:nvPicPr>
          <p:cNvPr id="67592" name="Picture 8" descr="retino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733800"/>
            <a:ext cx="2667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4860925" y="4756150"/>
            <a:ext cx="87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>
                <a:latin typeface="Tahoma" pitchFamily="34" charset="0"/>
              </a:rPr>
              <a:t>Retinol</a:t>
            </a:r>
            <a:endParaRPr lang="en-US">
              <a:latin typeface="Tahoma" pitchFamily="34" charset="0"/>
            </a:endParaRPr>
          </a:p>
        </p:txBody>
      </p:sp>
      <p:pic>
        <p:nvPicPr>
          <p:cNvPr id="67594" name="Picture 10" descr="retinoic aci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5638800"/>
            <a:ext cx="3200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3489325" y="5975350"/>
            <a:ext cx="2043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>
                <a:latin typeface="Tahoma" pitchFamily="34" charset="0"/>
              </a:rPr>
              <a:t>Retinoična kiselina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845"/>
    </mc:Choice>
    <mc:Fallback xmlns="">
      <p:transition spd="slow" advTm="81845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304800"/>
            <a:ext cx="8991600" cy="685800"/>
          </a:xfrm>
        </p:spPr>
        <p:txBody>
          <a:bodyPr/>
          <a:lstStyle/>
          <a:p>
            <a:pPr eaLnBrk="1" hangingPunct="1"/>
            <a:r>
              <a:rPr lang="sr-Latn-CS" sz="4000" b="0" smtClean="0">
                <a:solidFill>
                  <a:srgbClr val="FFFF00"/>
                </a:solidFill>
                <a:effectLst/>
                <a:latin typeface="Arial" charset="0"/>
              </a:rPr>
              <a:t>ВИТАМИН Д  - калциол, холекалциферол</a:t>
            </a:r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867400"/>
          </a:xfrm>
        </p:spPr>
        <p:txBody>
          <a:bodyPr/>
          <a:lstStyle/>
          <a:p>
            <a:pPr eaLnBrk="1" hangingPunct="1"/>
            <a:r>
              <a:rPr lang="sr-Cyrl-CS" sz="3000" smtClean="0">
                <a:effectLst/>
                <a:latin typeface="Arial" charset="0"/>
              </a:rPr>
              <a:t>Витамин Д је прекурсор хормона калцитриола (1,25-дихидро-холекалциферола), који заједно са паратхормоном и калцитонином </a:t>
            </a:r>
            <a:r>
              <a:rPr lang="sr-Cyrl-CS" sz="3000" smtClean="0">
                <a:solidFill>
                  <a:srgbClr val="FFFF00"/>
                </a:solidFill>
                <a:effectLst/>
                <a:latin typeface="Arial" charset="0"/>
              </a:rPr>
              <a:t>учествује у регулацији метаболизма калцијума</a:t>
            </a:r>
            <a:endParaRPr lang="sr-Latn-CS" sz="3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effectLst/>
                <a:latin typeface="Arial" charset="0"/>
              </a:rPr>
              <a:t> </a:t>
            </a:r>
            <a:endParaRPr lang="sr-Latn-CS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mtClean="0">
              <a:effectLst/>
              <a:latin typeface="Arial" charset="0"/>
            </a:endParaRPr>
          </a:p>
          <a:p>
            <a:pPr eaLnBrk="1" hangingPunct="1"/>
            <a:r>
              <a:rPr lang="sr-Cyrl-CS" sz="3000" smtClean="0">
                <a:effectLst/>
                <a:latin typeface="Arial" charset="0"/>
              </a:rPr>
              <a:t>Витамин Д се </a:t>
            </a:r>
            <a:r>
              <a:rPr lang="sr-Cyrl-CS" sz="3000" smtClean="0">
                <a:solidFill>
                  <a:srgbClr val="FFFF00"/>
                </a:solidFill>
                <a:effectLst/>
                <a:latin typeface="Arial" charset="0"/>
              </a:rPr>
              <a:t>може синтетисати у кожи од 7-дехидрохолестерола</a:t>
            </a:r>
            <a:r>
              <a:rPr lang="sr-Cyrl-CS" sz="3000" smtClean="0">
                <a:effectLst/>
                <a:latin typeface="Arial" charset="0"/>
              </a:rPr>
              <a:t> (ендогеног стероида) уз помоћ фотохемијске реакције-светлости (потребна је </a:t>
            </a:r>
            <a:r>
              <a:rPr lang="sr-Latn-CS" sz="3000" smtClean="0">
                <a:effectLst/>
                <a:latin typeface="Arial" charset="0"/>
              </a:rPr>
              <a:t>UV</a:t>
            </a:r>
            <a:r>
              <a:rPr lang="sr-Cyrl-CS" sz="3000" smtClean="0">
                <a:effectLst/>
                <a:latin typeface="Arial" charset="0"/>
              </a:rPr>
              <a:t> светлост)</a:t>
            </a:r>
            <a:r>
              <a:rPr lang="en-US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68612" name="Picture 4" descr="1_25dihydroxyvitamind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124200"/>
            <a:ext cx="31242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3" name="Picture 5" descr="7dehydrocholester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124200"/>
            <a:ext cx="3048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380"/>
    </mc:Choice>
    <mc:Fallback xmlns="">
      <p:transition spd="slow" advTm="3938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4" descr="vitamin-D-metabolism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651"/>
    </mc:Choice>
    <mc:Fallback xmlns="">
      <p:transition spd="slow" advTm="83651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66800" y="304800"/>
            <a:ext cx="8077200" cy="1431925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ВИТАМИН Е – токоферол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8991600" cy="20574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Најчешће је у биолошким системима локализован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у мембранама</a:t>
            </a:r>
            <a:r>
              <a:rPr lang="sr-Cyrl-CS" smtClean="0">
                <a:effectLst/>
                <a:latin typeface="Arial" charset="0"/>
              </a:rPr>
              <a:t> где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као</a:t>
            </a:r>
            <a:r>
              <a:rPr lang="sr-Cyrl-CS" smtClean="0">
                <a:effectLst/>
                <a:latin typeface="Arial" charset="0"/>
              </a:rPr>
              <a:t>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антиоксиданс</a:t>
            </a:r>
            <a:r>
              <a:rPr lang="sr-Cyrl-CS" smtClean="0">
                <a:effectLst/>
                <a:latin typeface="Arial" charset="0"/>
              </a:rPr>
              <a:t> штити незасићене липиде од дејства слободних радикала</a:t>
            </a:r>
            <a:r>
              <a:rPr lang="en-US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0"/>
            <a:ext cx="4572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5" descr="alphatocopher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5543550"/>
            <a:ext cx="4495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472"/>
    </mc:Choice>
    <mc:Fallback xmlns="">
      <p:transition spd="slow" advTm="65472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3025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ВИТАМИН К - филохинон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8077200" cy="27019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Основно једињење витамина К,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менадион</a:t>
            </a:r>
            <a:r>
              <a:rPr lang="sr-Cyrl-CS" smtClean="0">
                <a:effectLst/>
                <a:latin typeface="Arial" charset="0"/>
              </a:rPr>
              <a:t> – </a:t>
            </a:r>
            <a:r>
              <a:rPr lang="sr-Latn-CS" smtClean="0">
                <a:effectLst/>
                <a:latin typeface="Arial" charset="0"/>
              </a:rPr>
              <a:t>има га</a:t>
            </a:r>
            <a:r>
              <a:rPr lang="sr-Cyrl-CS" smtClean="0">
                <a:effectLst/>
                <a:latin typeface="Arial" charset="0"/>
              </a:rPr>
              <a:t> </a:t>
            </a:r>
            <a:r>
              <a:rPr lang="sr-Cyrl-CS" u="sng" smtClean="0">
                <a:effectLst/>
                <a:latin typeface="Arial" charset="0"/>
              </a:rPr>
              <a:t>код животиња</a:t>
            </a:r>
            <a:r>
              <a:rPr lang="sr-Cyrl-CS" smtClean="0">
                <a:effectLst/>
                <a:latin typeface="Arial" charset="0"/>
              </a:rPr>
              <a:t> и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менахинон</a:t>
            </a:r>
            <a:r>
              <a:rPr lang="sr-Cyrl-CS" smtClean="0">
                <a:effectLst/>
                <a:latin typeface="Arial" charset="0"/>
              </a:rPr>
              <a:t> </a:t>
            </a:r>
            <a:r>
              <a:rPr lang="sr-Cyrl-CS" u="sng" smtClean="0">
                <a:effectLst/>
                <a:latin typeface="Arial" charset="0"/>
              </a:rPr>
              <a:t>у биљкама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Витамин К је потребан за одржавање нормалних концентрација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фактора коагулације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 крви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II , VII , IX i X</a:t>
            </a:r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267200"/>
            <a:ext cx="3648075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5" descr="vitamink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1910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498"/>
    </mc:Choice>
    <mc:Fallback xmlns="">
      <p:transition spd="slow" advTm="131498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7270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contrast="20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98"/>
    </mc:Choice>
    <mc:Fallback xmlns="">
      <p:transition spd="slow" advTm="2549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marL="838200" indent="-838200" eaLnBrk="1" hangingPunct="1"/>
            <a:r>
              <a:rPr lang="sr-Latn-CS" b="0" u="sng" smtClean="0">
                <a:solidFill>
                  <a:srgbClr val="FFFF00"/>
                </a:solidFill>
                <a:effectLst/>
                <a:latin typeface="Arial" charset="0"/>
              </a:rPr>
              <a:t>1. Коензими оксидоредуктаза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pPr eaLnBrk="1" hangingPunct="1"/>
            <a:r>
              <a:rPr lang="sr-Cyrl-CS" sz="2800" dirty="0" smtClean="0">
                <a:effectLst/>
                <a:latin typeface="Arial" charset="0"/>
              </a:rPr>
              <a:t>Коензими оксидоредуктаза омогућавају </a:t>
            </a:r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оксидо-редукционе </a:t>
            </a:r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процесе</a:t>
            </a:r>
            <a:r>
              <a:rPr lang="sr-Cyrl-CS" sz="2800" dirty="0" smtClean="0">
                <a:effectLst/>
                <a:latin typeface="Arial" charset="0"/>
              </a:rPr>
              <a:t> у ћелијама</a:t>
            </a:r>
            <a:endParaRPr lang="en-US" sz="2800" dirty="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Cyrl-CS" sz="2800" dirty="0" smtClean="0">
                <a:effectLst/>
                <a:latin typeface="Arial" charset="0"/>
              </a:rPr>
              <a:t>У ову групу спадају </a:t>
            </a:r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коензими за пренос </a:t>
            </a:r>
            <a:r>
              <a:rPr lang="sr-Cyrl-CS" sz="2800" u="sng" dirty="0" smtClean="0">
                <a:solidFill>
                  <a:srgbClr val="FFFF00"/>
                </a:solidFill>
                <a:effectLst/>
                <a:latin typeface="Arial" charset="0"/>
              </a:rPr>
              <a:t>атома водоника</a:t>
            </a:r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 и коензими </a:t>
            </a:r>
            <a:r>
              <a:rPr lang="sr-Cyrl-CS" sz="2800" u="sng" dirty="0" smtClean="0">
                <a:solidFill>
                  <a:srgbClr val="FFFF00"/>
                </a:solidFill>
                <a:effectLst/>
                <a:latin typeface="Arial" charset="0"/>
              </a:rPr>
              <a:t>за пренос електрона</a:t>
            </a:r>
            <a:endParaRPr lang="en-US" sz="2800" u="sng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Cyrl-CS" sz="2800" b="1" u="sng" dirty="0" smtClean="0">
                <a:solidFill>
                  <a:srgbClr val="FFFF00"/>
                </a:solidFill>
                <a:effectLst/>
                <a:latin typeface="Arial" charset="0"/>
              </a:rPr>
              <a:t>Коензими преносиоци атома водоника су:</a:t>
            </a:r>
            <a:endParaRPr lang="en-US" sz="2800" b="1" u="sng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lvl="1" eaLnBrk="1" hangingPunct="1"/>
            <a:r>
              <a:rPr lang="sr-Latn-CS" sz="2400" b="1" dirty="0" smtClean="0">
                <a:effectLst/>
                <a:latin typeface="Arial" charset="0"/>
              </a:rPr>
              <a:t>NAD</a:t>
            </a:r>
            <a:r>
              <a:rPr lang="sr-Cyrl-CS" sz="2400" b="1" dirty="0" smtClean="0">
                <a:effectLst/>
                <a:latin typeface="Arial" charset="0"/>
              </a:rPr>
              <a:t> и NAD</a:t>
            </a:r>
            <a:r>
              <a:rPr lang="en-US" sz="2400" b="1" dirty="0" smtClean="0">
                <a:effectLst/>
                <a:latin typeface="Arial" charset="0"/>
              </a:rPr>
              <a:t>P</a:t>
            </a:r>
            <a:endParaRPr lang="sr-Cyrl-CS" sz="2400" b="1" dirty="0" smtClean="0">
              <a:effectLst/>
              <a:latin typeface="Arial" charset="0"/>
            </a:endParaRPr>
          </a:p>
          <a:p>
            <a:pPr lvl="1" eaLnBrk="1" hangingPunct="1"/>
            <a:r>
              <a:rPr lang="sr-Latn-CS" sz="2400" b="1" dirty="0" smtClean="0">
                <a:effectLst/>
                <a:latin typeface="Arial" charset="0"/>
              </a:rPr>
              <a:t>FMN</a:t>
            </a:r>
            <a:r>
              <a:rPr lang="sr-Cyrl-CS" sz="2400" b="1" dirty="0" smtClean="0">
                <a:effectLst/>
                <a:latin typeface="Arial" charset="0"/>
              </a:rPr>
              <a:t> и </a:t>
            </a:r>
            <a:r>
              <a:rPr lang="sr-Latn-CS" sz="2400" b="1" dirty="0" smtClean="0">
                <a:effectLst/>
                <a:latin typeface="Arial" charset="0"/>
              </a:rPr>
              <a:t>FAD</a:t>
            </a:r>
          </a:p>
          <a:p>
            <a:pPr lvl="1" eaLnBrk="1" hangingPunct="1"/>
            <a:r>
              <a:rPr lang="sr-Cyrl-CS" sz="2400" b="1" dirty="0" smtClean="0">
                <a:effectLst/>
                <a:latin typeface="Arial" charset="0"/>
              </a:rPr>
              <a:t>Коензим Q (</a:t>
            </a:r>
            <a:r>
              <a:rPr lang="en-US" sz="2400" b="1" dirty="0" smtClean="0">
                <a:effectLst/>
                <a:latin typeface="Arial" charset="0"/>
              </a:rPr>
              <a:t>C</a:t>
            </a:r>
            <a:r>
              <a:rPr lang="sr-Cyrl-CS" sz="2400" b="1" dirty="0" smtClean="0">
                <a:effectLst/>
                <a:latin typeface="Arial" charset="0"/>
              </a:rPr>
              <a:t>оQ) или убихинон</a:t>
            </a:r>
          </a:p>
          <a:p>
            <a:pPr lvl="1" eaLnBrk="1" hangingPunct="1"/>
            <a:r>
              <a:rPr lang="sr-Cyrl-CS" sz="2400" b="1" dirty="0" smtClean="0">
                <a:effectLst/>
                <a:latin typeface="Arial" charset="0"/>
              </a:rPr>
              <a:t>Липонска киселина или липоат</a:t>
            </a:r>
            <a:endParaRPr lang="en-US" sz="2400" b="1" dirty="0" smtClean="0"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795"/>
    </mc:Choice>
    <mc:Fallback xmlns="">
      <p:transition spd="slow" advTm="11779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НИАЦИН - НИКОТИНСКА КИСЕЛИНА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8077200" cy="23622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Никотинска киселина је </a:t>
            </a: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дериват пиридина</a:t>
            </a:r>
            <a:endParaRPr lang="en-US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Главни извори овог витамина за човека су месо, квасац и протеини који садрже аминокиселину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ТРИПТОФАН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11268" name="Picture 5" descr="nicotinicac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0"/>
            <a:ext cx="2286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 descr="nicotinami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3810000"/>
            <a:ext cx="2438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 descr="na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733800"/>
            <a:ext cx="38862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152400" y="5791200"/>
            <a:ext cx="1489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NIKOTINSKA</a:t>
            </a:r>
          </a:p>
          <a:p>
            <a:r>
              <a:rPr lang="en-US">
                <a:latin typeface="Tahoma" pitchFamily="34" charset="0"/>
              </a:rPr>
              <a:t>KISELINA</a:t>
            </a:r>
          </a:p>
        </p:txBody>
      </p:sp>
      <p:sp>
        <p:nvSpPr>
          <p:cNvPr id="11272" name="Text Box 9"/>
          <p:cNvSpPr txBox="1">
            <a:spLocks noChangeArrowheads="1"/>
          </p:cNvSpPr>
          <p:nvPr/>
        </p:nvSpPr>
        <p:spPr bwMode="auto">
          <a:xfrm>
            <a:off x="2590800" y="5791200"/>
            <a:ext cx="164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NIKOTINAMID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08"/>
    </mc:Choice>
    <mc:Fallback xmlns="">
      <p:transition spd="slow" advTm="4950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6781800" cy="662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1000" smtClean="0">
                <a:solidFill>
                  <a:srgbClr val="FFFF00"/>
                </a:solidFill>
                <a:effectLst/>
                <a:latin typeface="Arial" charset="0"/>
              </a:rPr>
              <a:t>Дефицит</a:t>
            </a:r>
            <a:r>
              <a:rPr lang="sr-Cyrl-CS" sz="1000" smtClean="0">
                <a:effectLst/>
                <a:latin typeface="Arial" charset="0"/>
              </a:rPr>
              <a:t> витамина доводи до обољења које се назива </a:t>
            </a:r>
            <a:r>
              <a:rPr lang="sr-Cyrl-CS" sz="1000" b="1" smtClean="0">
                <a:solidFill>
                  <a:srgbClr val="FFFF00"/>
                </a:solidFill>
                <a:effectLst/>
                <a:latin typeface="Arial" charset="0"/>
              </a:rPr>
              <a:t>ПЕЛАГРА</a:t>
            </a:r>
            <a:r>
              <a:rPr lang="en-US" sz="1000" smtClean="0">
                <a:effectLst/>
                <a:latin typeface="Arial" charset="0"/>
              </a:rPr>
              <a:t>,</a:t>
            </a:r>
            <a:r>
              <a:rPr lang="sr-Cyrl-CS" sz="1000" smtClean="0">
                <a:effectLst/>
                <a:latin typeface="Arial" charset="0"/>
              </a:rPr>
              <a:t> које се карактерише тријасом симптома </a:t>
            </a:r>
            <a:r>
              <a:rPr lang="sr-Cyrl-CS" sz="1000" smtClean="0">
                <a:solidFill>
                  <a:srgbClr val="FFFF00"/>
                </a:solidFill>
                <a:effectLst/>
                <a:latin typeface="Arial" charset="0"/>
              </a:rPr>
              <a:t>("3Д" тријас):</a:t>
            </a:r>
            <a:r>
              <a:rPr lang="sr-Cyrl-CS" sz="1000" smtClean="0">
                <a:effectLst/>
                <a:latin typeface="Arial" charset="0"/>
              </a:rPr>
              <a:t> дерматитис, дијареја, деменција</a:t>
            </a:r>
            <a:endParaRPr lang="en-US" sz="10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0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000" smtClean="0">
                <a:effectLst/>
                <a:latin typeface="Arial" charset="0"/>
              </a:rPr>
              <a:t>Пелагра је системско обољење које је проузроковано недостатком витамина Б3 (ниацина) који је битан за процесe у организму који подразумевају NAD и NADPH (никотинамид-динукелотид и никотинамид- динуклотид фосфат)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000" smtClean="0">
              <a:latin typeface="Arial" charset="0"/>
            </a:endParaRPr>
          </a:p>
          <a:p>
            <a:pPr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Узрок настанка пелагре настаје због смањеног уноса ниацина</a:t>
            </a:r>
            <a:r>
              <a:rPr lang="pl-PL" sz="1000" smtClean="0">
                <a:effectLst/>
                <a:latin typeface="Arial" charset="0"/>
              </a:rPr>
              <a:t>, </a:t>
            </a:r>
            <a:r>
              <a:rPr lang="ru-RU" sz="1000" smtClean="0">
                <a:effectLst/>
                <a:latin typeface="Arial" charset="0"/>
              </a:rPr>
              <a:t>или триптофана</a:t>
            </a:r>
            <a:r>
              <a:rPr lang="pl-PL" sz="1000" smtClean="0">
                <a:effectLst/>
                <a:latin typeface="Arial" charset="0"/>
              </a:rPr>
              <a:t>: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хроничног алкохолизма, </a:t>
            </a:r>
            <a:r>
              <a:rPr lang="en-US" sz="1000" smtClean="0">
                <a:effectLst/>
                <a:latin typeface="Arial" charset="0"/>
              </a:rPr>
              <a:t>	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гладовања и држања строгих дијета (анорексија),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синдрома малапсорпциј</a:t>
            </a:r>
            <a:r>
              <a:rPr lang="en-US" sz="1000" smtClean="0">
                <a:effectLst/>
                <a:latin typeface="Arial" charset="0"/>
              </a:rPr>
              <a:t>e</a:t>
            </a:r>
            <a:r>
              <a:rPr lang="ru-RU" sz="1000" smtClean="0">
                <a:effectLst/>
                <a:latin typeface="Arial" charset="0"/>
              </a:rPr>
              <a:t> (целијакија и након неких опсежних операција на органима гастроинтестиналног тракта), </a:t>
            </a:r>
            <a:r>
              <a:rPr lang="en-US" sz="1000" smtClean="0">
                <a:effectLst/>
                <a:latin typeface="Arial" charset="0"/>
              </a:rPr>
              <a:t> 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дуготрајних дијареја (оболели од ХИВ-а, или неке алиментарне инфекције),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употребе одређених лекова (изонијазид, азатиоприн, меркаптопурин, хлорамфеникол, фенобарбитон),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оболелих од Хартнупове болести (аутозомно рецесивно обољење које се карактерише поремећеним транспортом аминокиселина у цревима),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карциноидних тумора (ови тумори претварају триптофан у серотонин који се повећано лучи),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оболелих од цитрозе јетре, дијабетеса и продужених стања повишене телесне температуре.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000" smtClean="0">
              <a:effectLst/>
              <a:latin typeface="Arial" charset="0"/>
            </a:endParaRPr>
          </a:p>
          <a:p>
            <a:pPr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Како се манифестује пелагра?</a:t>
            </a:r>
            <a:r>
              <a:rPr lang="en-US" sz="1000" smtClean="0">
                <a:effectLst/>
                <a:latin typeface="Arial" charset="0"/>
              </a:rPr>
              <a:t>  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рани симптоми и знаци пелагре нису специфични и обухватају малаксалост, замор и општу неухрањеност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касније се јављају карактеристични симптоми који обухватају дерматитис (кожне промене), дијареју и деменцију (3Д)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често се јавља губитак апетита, мучнина, осећај нелагодности и бола у трбуху, повећано лучење пљувачке (саливација)</a:t>
            </a:r>
            <a:r>
              <a:rPr lang="en-US" sz="1000" smtClean="0">
                <a:effectLst/>
                <a:latin typeface="Arial" charset="0"/>
              </a:rPr>
              <a:t>, </a:t>
            </a:r>
            <a:r>
              <a:rPr lang="ru-RU" sz="1000" smtClean="0">
                <a:effectLst/>
                <a:latin typeface="Arial" charset="0"/>
              </a:rPr>
              <a:t>може се јавити запаљење слузокоже (гастритис или стоматитис, и глоситис), столице су воденасте и слузаве, или са примесама крвавог садржаја, промене на кожи, у почетку су црвено обојене, пеку и у нивоу су коже, а јављају се на деловима тела изложеним сунцу, постоји слабост у мишићима, јављају се осећај печења и трњења на кожи (парестезије)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јавља се летаргија, апатија, депресија, анксиозност, иритабилност и пад концентрације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касније се јављају дезоријентације, конфузија и делиријум</a:t>
            </a:r>
            <a:endParaRPr lang="pl-PL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pl-PL" sz="1000" smtClean="0">
                <a:effectLst/>
                <a:latin typeface="Arial" charset="0"/>
              </a:rPr>
              <a:t>код нелечених случајева наступа смрт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000" smtClean="0">
              <a:effectLst/>
              <a:latin typeface="Arial" charset="0"/>
            </a:endParaRPr>
          </a:p>
          <a:p>
            <a:pPr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Како се поставља дијагноза пелагре?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Анамнеза са типичном клиничком сликом је довољна да се посумња на пелагру. 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Дијагноза се потврдјује уколико постоји добар одговор организма на давање ниацина.</a:t>
            </a:r>
            <a:endParaRPr lang="en-US" sz="10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100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12291" name="Picture 6" descr="pelag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85775"/>
            <a:ext cx="23622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7" descr="pelagra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287655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8" descr="pelagra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819650"/>
            <a:ext cx="23622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030"/>
    </mc:Choice>
    <mc:Fallback xmlns="">
      <p:transition spd="slow" advTm="8403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pPr eaLnBrk="1" hangingPunct="1"/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Коензимске форме витамина Б3</a:t>
            </a:r>
            <a:r>
              <a:rPr lang="sr-Cyrl-CS" sz="2800" dirty="0" smtClean="0">
                <a:effectLst/>
                <a:latin typeface="Arial" charset="0"/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  <a:effectLst/>
                <a:latin typeface="Arial" charset="0"/>
              </a:rPr>
              <a:t>су: </a:t>
            </a:r>
            <a:br>
              <a:rPr lang="sr-Cyrl-CS" sz="2800" dirty="0" smtClean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sr-Cyrl-CS" sz="2800" dirty="0" smtClean="0">
                <a:solidFill>
                  <a:schemeClr val="tx1"/>
                </a:solidFill>
                <a:effectLst/>
                <a:latin typeface="Arial" charset="0"/>
              </a:rPr>
              <a:t>никотинамид аденин динуклеотид (</a:t>
            </a:r>
            <a:r>
              <a:rPr lang="sr-Latn-CS" sz="2800" b="0" dirty="0" smtClean="0">
                <a:solidFill>
                  <a:schemeClr val="tx1"/>
                </a:solidFill>
                <a:effectLst/>
                <a:latin typeface="Arial" charset="0"/>
              </a:rPr>
              <a:t>NAD</a:t>
            </a:r>
            <a:r>
              <a:rPr lang="sr-Cyrl-CS" sz="2800" dirty="0" smtClean="0">
                <a:solidFill>
                  <a:schemeClr val="tx1"/>
                </a:solidFill>
                <a:effectLst/>
                <a:latin typeface="Arial" charset="0"/>
              </a:rPr>
              <a:t>) </a:t>
            </a:r>
            <a:br>
              <a:rPr lang="sr-Cyrl-CS" sz="2800" dirty="0" smtClean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sr-Cyrl-CS" sz="2800" dirty="0" smtClean="0">
                <a:solidFill>
                  <a:schemeClr val="tx1"/>
                </a:solidFill>
                <a:effectLst/>
                <a:latin typeface="Arial" charset="0"/>
              </a:rPr>
              <a:t>никотинамид аденин динуклеотид фосфат (</a:t>
            </a:r>
            <a:r>
              <a:rPr lang="sr-Cyrl-CS" sz="2800" b="0" dirty="0" smtClean="0">
                <a:solidFill>
                  <a:schemeClr val="tx1"/>
                </a:solidFill>
                <a:effectLst/>
                <a:latin typeface="Arial" charset="0"/>
              </a:rPr>
              <a:t>NAD</a:t>
            </a:r>
            <a:r>
              <a:rPr lang="en-US" sz="2800" b="0" dirty="0" smtClean="0">
                <a:solidFill>
                  <a:schemeClr val="tx1"/>
                </a:solidFill>
                <a:effectLst/>
                <a:latin typeface="Arial" charset="0"/>
              </a:rPr>
              <a:t>P</a:t>
            </a:r>
            <a:r>
              <a:rPr lang="sr-Cyrl-CS" sz="2800" dirty="0" smtClean="0">
                <a:solidFill>
                  <a:schemeClr val="tx1"/>
                </a:solidFill>
                <a:effectLst/>
                <a:latin typeface="Arial" charset="0"/>
              </a:rPr>
              <a:t>)</a:t>
            </a:r>
            <a:r>
              <a:rPr lang="en-US" sz="4000" u="sng" dirty="0" smtClean="0">
                <a:effectLst/>
                <a:latin typeface="Arial" charset="0"/>
              </a:rPr>
              <a:t> </a:t>
            </a:r>
            <a:br>
              <a:rPr lang="en-US" sz="4000" u="sng" dirty="0" smtClean="0">
                <a:effectLst/>
                <a:latin typeface="Arial" charset="0"/>
              </a:rPr>
            </a:br>
            <a:endParaRPr lang="en-US" sz="4000" u="sng" dirty="0" smtClean="0">
              <a:effectLst/>
              <a:latin typeface="Arial" charset="0"/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3316" name="Picture 4" descr="Nad sturktu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4940300"/>
            <a:ext cx="3200400" cy="19177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  <p:pic>
        <p:nvPicPr>
          <p:cNvPr id="13317" name="Picture 5" descr="571N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47800"/>
            <a:ext cx="52578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594NAD nad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447800"/>
            <a:ext cx="3581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15"/>
    </mc:Choice>
    <mc:Fallback xmlns="">
      <p:transition spd="slow" advTm="3701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3459</TotalTime>
  <Words>2211</Words>
  <Application>Microsoft Office PowerPoint</Application>
  <PresentationFormat>On-screen Show (4:3)</PresentationFormat>
  <Paragraphs>310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1" baseType="lpstr">
      <vt:lpstr>Arial</vt:lpstr>
      <vt:lpstr>Garamond</vt:lpstr>
      <vt:lpstr>Tahoma</vt:lpstr>
      <vt:lpstr>Wingdings</vt:lpstr>
      <vt:lpstr>Stream</vt:lpstr>
      <vt:lpstr>PowerPoint Presentation</vt:lpstr>
      <vt:lpstr>Подела витамина према растворљивости</vt:lpstr>
      <vt:lpstr>ВИТАМИНИ  Б  КОМПЛЕКСА </vt:lpstr>
      <vt:lpstr>Коензими- подела и улоге</vt:lpstr>
      <vt:lpstr>PowerPoint Presentation</vt:lpstr>
      <vt:lpstr>1. Коензими оксидоредуктаза</vt:lpstr>
      <vt:lpstr>НИАЦИН - НИКОТИНСКА КИСЕЛИНА</vt:lpstr>
      <vt:lpstr>PowerPoint Presentation</vt:lpstr>
      <vt:lpstr>Коензимске форме витамина Б3 су:  никотинамид аденин динуклеотид (NAD)  никотинамид аденин динуклеотид фосфат (NADP)  </vt:lpstr>
      <vt:lpstr>PowerPoint Presentation</vt:lpstr>
      <vt:lpstr>PowerPoint Presentation</vt:lpstr>
      <vt:lpstr>РИБОФЛАВИН – витамин Б2 </vt:lpstr>
      <vt:lpstr>PowerPoint Presentation</vt:lpstr>
      <vt:lpstr>PowerPoint Presentation</vt:lpstr>
      <vt:lpstr>КОЕНЗИМ Q (CоQ) или УБИХИНОН </vt:lpstr>
      <vt:lpstr>PowerPoint Presentation</vt:lpstr>
      <vt:lpstr>ЛИПОНСКА КИСЕЛИНА или ЛИПОАТ </vt:lpstr>
      <vt:lpstr>1. Коензими оксидоредуктаза</vt:lpstr>
      <vt:lpstr>ПРОСТЕТИЧНЕ ГРУПЕ ГВОЖЂЕ-СУМПОР ПРОТЕИНА – Fе-S КЛАСТЕРИ </vt:lpstr>
      <vt:lpstr>PowerPoint Presentation</vt:lpstr>
      <vt:lpstr>ХЕМ-КОЕНЗИМИ </vt:lpstr>
      <vt:lpstr>PowerPoint Presentation</vt:lpstr>
      <vt:lpstr>PowerPoint Presentation</vt:lpstr>
      <vt:lpstr>2. Коензими за пренос фосфатних група</vt:lpstr>
      <vt:lpstr>PowerPoint Presentation</vt:lpstr>
      <vt:lpstr>PowerPoint Presentation</vt:lpstr>
      <vt:lpstr>PowerPoint Presentation</vt:lpstr>
      <vt:lpstr>3. Коензими за пренос C1 група</vt:lpstr>
      <vt:lpstr>ФОЛНА КИСЕЛИНА (ТЕТРАХИДРОФОЛАТ, FH4) </vt:lpstr>
      <vt:lpstr>PowerPoint Presentation</vt:lpstr>
      <vt:lpstr>PowerPoint Presentation</vt:lpstr>
      <vt:lpstr>ВИТАМИН Б12</vt:lpstr>
      <vt:lpstr>PowerPoint Presentation</vt:lpstr>
      <vt:lpstr>Кобаламин  - витамин Б12 </vt:lpstr>
      <vt:lpstr>PowerPoint Presentation</vt:lpstr>
      <vt:lpstr>PowerPoint Presentation</vt:lpstr>
      <vt:lpstr>S-adenozil metionin (SАМ) </vt:lpstr>
      <vt:lpstr>БИОТИН  (витамин Х) </vt:lpstr>
      <vt:lpstr>4. Коензими за пренос С2 и више остатака </vt:lpstr>
      <vt:lpstr>ТИАМИН (анеурин) – витамин Б1 </vt:lpstr>
      <vt:lpstr>PowerPoint Presentation</vt:lpstr>
      <vt:lpstr>КОЕНЗИМ А (CоА) </vt:lpstr>
      <vt:lpstr>PowerPoint Presentation</vt:lpstr>
      <vt:lpstr>5. Коензими за пренос специфичних једињења </vt:lpstr>
      <vt:lpstr>PowerPoint Presentation</vt:lpstr>
      <vt:lpstr>PowerPoint Presentation</vt:lpstr>
      <vt:lpstr>6. Коензими за пренос специфичних хемијских група </vt:lpstr>
      <vt:lpstr>PowerPoint Presentation</vt:lpstr>
      <vt:lpstr>ВИТАМИН Ц или АСКОРБИНСКА КИСЕЛИНА </vt:lpstr>
      <vt:lpstr>Витамини растворљиви у мастима – липосолубилни витамини</vt:lpstr>
      <vt:lpstr>ВИТАМИН А – Ретинол, аксерофтол </vt:lpstr>
      <vt:lpstr>ВИТАМИН Д  - калциол, холекалциферол </vt:lpstr>
      <vt:lpstr>PowerPoint Presentation</vt:lpstr>
      <vt:lpstr>ВИТАМИН Е – токоферол </vt:lpstr>
      <vt:lpstr>ВИТАМИН К - филохинон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КОФАКТОРИ ЕНЗИМА: КОСУПСТРАТИ, ПРОСТЕТИЧКЕ ГРУПЕ И ЗНАЧАЈ КОФАКТОРА ЗА АКТИВНОСТ ЕНЗИМА</dc:title>
  <dc:creator>Ivanka Zelen</dc:creator>
  <cp:lastModifiedBy>snskg1</cp:lastModifiedBy>
  <cp:revision>316</cp:revision>
  <dcterms:created xsi:type="dcterms:W3CDTF">2008-10-23T14:45:24Z</dcterms:created>
  <dcterms:modified xsi:type="dcterms:W3CDTF">2022-08-23T08:16:47Z</dcterms:modified>
</cp:coreProperties>
</file>